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9144000" cy="6858000"/>
  <p:embeddedFontLst>
    <p:embeddedFont>
      <p:font typeface="Arial" panose="020B0604020202020204" pitchFamily="34" charset="0"/>
      <p:regular r:id="rId23"/>
      <p:bold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Times New Roman" panose="020206030504050203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35F7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35F7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35F7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6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2540"/>
            <a:ext cx="9144000" cy="10248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399279" y="1270"/>
            <a:ext cx="4743450" cy="598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1270"/>
            <a:ext cx="9086850" cy="10185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53339"/>
            <a:ext cx="9144000" cy="9004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7559" y="458470"/>
            <a:ext cx="5189855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035F7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2960" y="2330450"/>
            <a:ext cx="7498079" cy="1518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20430" y="6553979"/>
            <a:ext cx="173354" cy="386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35B74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‹#›</a:t>
            </a:fld>
            <a:endParaRPr spc="10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Continuous_and_discrete_variabl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2044700"/>
            <a:ext cx="64554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3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LOGISTIC</a:t>
            </a:r>
            <a:r>
              <a:rPr sz="4000" b="1" u="heavy" spc="20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 </a:t>
            </a:r>
            <a:r>
              <a:rPr sz="4000" b="1" u="heavy" spc="18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REGRESSION</a:t>
            </a:r>
            <a:endParaRPr sz="4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40" y="857250"/>
            <a:ext cx="7549515" cy="408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48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latin typeface="Tahoma"/>
                <a:cs typeface="Tahoma"/>
              </a:rPr>
              <a:t>Here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an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interesting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Diabetes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Dataset,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In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particular,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all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patients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here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are  </a:t>
            </a:r>
            <a:r>
              <a:rPr sz="1600" spc="120" dirty="0">
                <a:latin typeface="Tahoma"/>
                <a:cs typeface="Tahoma"/>
              </a:rPr>
              <a:t>females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at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least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35" dirty="0">
                <a:latin typeface="Tahoma"/>
                <a:cs typeface="Tahoma"/>
              </a:rPr>
              <a:t>21</a:t>
            </a:r>
            <a:r>
              <a:rPr sz="1600" spc="490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years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old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of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Pima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65" dirty="0">
                <a:latin typeface="Tahoma"/>
                <a:cs typeface="Tahoma"/>
              </a:rPr>
              <a:t>Indian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heritage.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ahoma"/>
              <a:cs typeface="Tahoma"/>
            </a:endParaRPr>
          </a:p>
          <a:p>
            <a:pPr marL="325120" indent="-274320">
              <a:lnSpc>
                <a:spcPct val="100000"/>
              </a:lnSpc>
              <a:buClr>
                <a:srgbClr val="09CFD8"/>
              </a:buClr>
              <a:buSzPct val="93750"/>
              <a:buFont typeface="Calibri"/>
              <a:buChar char="•"/>
              <a:tabLst>
                <a:tab pos="325120" algn="l"/>
              </a:tabLst>
            </a:pPr>
            <a:r>
              <a:rPr sz="1600" spc="90" dirty="0">
                <a:latin typeface="Tahoma"/>
                <a:cs typeface="Tahoma"/>
              </a:rPr>
              <a:t>Attribute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70" dirty="0">
                <a:latin typeface="Tahoma"/>
                <a:cs typeface="Tahoma"/>
              </a:rPr>
              <a:t>Information:</a:t>
            </a:r>
            <a:endParaRPr sz="16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50"/>
              </a:spcBef>
              <a:buClr>
                <a:srgbClr val="0D6DC4"/>
              </a:buClr>
              <a:buSzPct val="85714"/>
              <a:buAutoNum type="arabicPeriod"/>
              <a:tabLst>
                <a:tab pos="645160" algn="l"/>
              </a:tabLst>
            </a:pPr>
            <a:r>
              <a:rPr sz="1400" spc="114" dirty="0">
                <a:latin typeface="Tahoma"/>
                <a:cs typeface="Tahoma"/>
              </a:rPr>
              <a:t>Number </a:t>
            </a:r>
            <a:r>
              <a:rPr sz="1400" spc="70" dirty="0">
                <a:latin typeface="Tahoma"/>
                <a:cs typeface="Tahoma"/>
              </a:rPr>
              <a:t>of </a:t>
            </a:r>
            <a:r>
              <a:rPr sz="1400" spc="110" dirty="0">
                <a:latin typeface="Tahoma"/>
                <a:cs typeface="Tahoma"/>
              </a:rPr>
              <a:t>times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pregnant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3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110" dirty="0">
                <a:latin typeface="Tahoma"/>
                <a:cs typeface="Tahoma"/>
              </a:rPr>
              <a:t>Plasma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glucose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concentration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12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125" dirty="0">
                <a:latin typeface="Tahoma"/>
                <a:cs typeface="Tahoma"/>
              </a:rPr>
              <a:t>2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hours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in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114" dirty="0">
                <a:latin typeface="Tahoma"/>
                <a:cs typeface="Tahoma"/>
              </a:rPr>
              <a:t>an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oral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glucose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tolerance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test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3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95" dirty="0">
                <a:latin typeface="Tahoma"/>
                <a:cs typeface="Tahoma"/>
              </a:rPr>
              <a:t>Diastolic blood </a:t>
            </a:r>
            <a:r>
              <a:rPr sz="1400" spc="85" dirty="0">
                <a:latin typeface="Tahoma"/>
                <a:cs typeface="Tahoma"/>
              </a:rPr>
              <a:t>pressure </a:t>
            </a:r>
            <a:r>
              <a:rPr sz="1400" spc="125" dirty="0">
                <a:latin typeface="Tahoma"/>
                <a:cs typeface="Tahoma"/>
              </a:rPr>
              <a:t>(mm</a:t>
            </a:r>
            <a:r>
              <a:rPr sz="1400" spc="-25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Hg)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4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45" dirty="0">
                <a:latin typeface="Tahoma"/>
                <a:cs typeface="Tahoma"/>
              </a:rPr>
              <a:t>Triceps </a:t>
            </a:r>
            <a:r>
              <a:rPr sz="1400" spc="95" dirty="0">
                <a:latin typeface="Tahoma"/>
                <a:cs typeface="Tahoma"/>
              </a:rPr>
              <a:t>skin </a:t>
            </a:r>
            <a:r>
              <a:rPr sz="1400" spc="80" dirty="0">
                <a:latin typeface="Tahoma"/>
                <a:cs typeface="Tahoma"/>
              </a:rPr>
              <a:t>fold </a:t>
            </a:r>
            <a:r>
              <a:rPr sz="1400" spc="100" dirty="0">
                <a:latin typeface="Tahoma"/>
                <a:cs typeface="Tahoma"/>
              </a:rPr>
              <a:t>thickness</a:t>
            </a:r>
            <a:r>
              <a:rPr sz="1400" spc="-215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(mm)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3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80" dirty="0">
                <a:latin typeface="Tahoma"/>
                <a:cs typeface="Tahoma"/>
              </a:rPr>
              <a:t>2-Hour </a:t>
            </a:r>
            <a:r>
              <a:rPr sz="1400" spc="114" dirty="0">
                <a:latin typeface="Tahoma"/>
                <a:cs typeface="Tahoma"/>
              </a:rPr>
              <a:t>serum </a:t>
            </a:r>
            <a:r>
              <a:rPr sz="1400" spc="90" dirty="0">
                <a:latin typeface="Tahoma"/>
                <a:cs typeface="Tahoma"/>
              </a:rPr>
              <a:t>insulin </a:t>
            </a:r>
            <a:r>
              <a:rPr sz="1400" spc="100" dirty="0">
                <a:latin typeface="Tahoma"/>
                <a:cs typeface="Tahoma"/>
              </a:rPr>
              <a:t>(mu</a:t>
            </a:r>
            <a:r>
              <a:rPr sz="1400" spc="-27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U/ml)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4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110" dirty="0">
                <a:latin typeface="Tahoma"/>
                <a:cs typeface="Tahoma"/>
              </a:rPr>
              <a:t>Body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130" dirty="0">
                <a:latin typeface="Tahoma"/>
                <a:cs typeface="Tahoma"/>
              </a:rPr>
              <a:t>mass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index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(weight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in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kg/(height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in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m)^2)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30"/>
              </a:spcBef>
              <a:buClr>
                <a:srgbClr val="0D6DC4"/>
              </a:buClr>
              <a:buSzPct val="85714"/>
              <a:buAutoNum type="arabicPeriod"/>
              <a:tabLst>
                <a:tab pos="645160" algn="l"/>
              </a:tabLst>
            </a:pPr>
            <a:r>
              <a:rPr sz="1400" spc="105" dirty="0">
                <a:latin typeface="Tahoma"/>
                <a:cs typeface="Tahoma"/>
              </a:rPr>
              <a:t>Diabetes </a:t>
            </a:r>
            <a:r>
              <a:rPr sz="1400" spc="95" dirty="0">
                <a:latin typeface="Tahoma"/>
                <a:cs typeface="Tahoma"/>
              </a:rPr>
              <a:t>pedigree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function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4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110" dirty="0">
                <a:latin typeface="Tahoma"/>
                <a:cs typeface="Tahoma"/>
              </a:rPr>
              <a:t>Age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(years)</a:t>
            </a:r>
            <a:endParaRPr sz="1400">
              <a:latin typeface="Tahoma"/>
              <a:cs typeface="Tahoma"/>
            </a:endParaRPr>
          </a:p>
          <a:p>
            <a:pPr marL="645160" lvl="1" indent="-228600">
              <a:lnSpc>
                <a:spcPct val="100000"/>
              </a:lnSpc>
              <a:spcBef>
                <a:spcPts val="330"/>
              </a:spcBef>
              <a:buClr>
                <a:srgbClr val="0D6DC4"/>
              </a:buClr>
              <a:buSzPct val="82142"/>
              <a:buAutoNum type="arabicPeriod"/>
              <a:tabLst>
                <a:tab pos="645160" algn="l"/>
              </a:tabLst>
            </a:pPr>
            <a:r>
              <a:rPr sz="1400" spc="105" dirty="0">
                <a:latin typeface="Tahoma"/>
                <a:cs typeface="Tahoma"/>
              </a:rPr>
              <a:t>Class </a:t>
            </a:r>
            <a:r>
              <a:rPr sz="1400" spc="100" dirty="0">
                <a:latin typeface="Tahoma"/>
                <a:cs typeface="Tahoma"/>
              </a:rPr>
              <a:t>variable </a:t>
            </a:r>
            <a:r>
              <a:rPr sz="1400" spc="70" dirty="0">
                <a:latin typeface="Tahoma"/>
                <a:cs typeface="Tahoma"/>
              </a:rPr>
              <a:t>(0 </a:t>
            </a:r>
            <a:r>
              <a:rPr sz="1400" spc="80" dirty="0">
                <a:latin typeface="Tahoma"/>
                <a:cs typeface="Tahoma"/>
              </a:rPr>
              <a:t>or</a:t>
            </a:r>
            <a:r>
              <a:rPr sz="1400" spc="-254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1)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1190"/>
              </a:spcBef>
            </a:pPr>
            <a:r>
              <a:rPr sz="1800" b="1" spc="160" dirty="0">
                <a:latin typeface="Gill Sans MT"/>
                <a:cs typeface="Gill Sans MT"/>
              </a:rPr>
              <a:t>Exercise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890352"/>
            <a:ext cx="79375" cy="80962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-175" dirty="0">
                <a:solidFill>
                  <a:srgbClr val="0D6DC4"/>
                </a:solidFill>
                <a:latin typeface="Calibri"/>
                <a:cs typeface="Calibri"/>
              </a:rPr>
              <a:t>•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150" spc="-165" dirty="0">
                <a:solidFill>
                  <a:srgbClr val="0D6DC4"/>
                </a:solidFill>
                <a:latin typeface="Calibri"/>
                <a:cs typeface="Calibri"/>
              </a:rPr>
              <a:t>•</a:t>
            </a:r>
            <a:endParaRPr sz="1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150" spc="-165" dirty="0">
                <a:solidFill>
                  <a:srgbClr val="0D6DC4"/>
                </a:solidFill>
                <a:latin typeface="Calibri"/>
                <a:cs typeface="Calibri"/>
              </a:rPr>
              <a:t>•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719" y="4927600"/>
            <a:ext cx="4324985" cy="821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Split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datasets </a:t>
            </a:r>
            <a:r>
              <a:rPr sz="1400" dirty="0">
                <a:latin typeface="Arial"/>
                <a:cs typeface="Arial"/>
              </a:rPr>
              <a:t>into </a:t>
            </a:r>
            <a:r>
              <a:rPr sz="1400" spc="-15" dirty="0">
                <a:latin typeface="Arial"/>
                <a:cs typeface="Arial"/>
              </a:rPr>
              <a:t>Training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70" dirty="0">
                <a:latin typeface="Arial"/>
                <a:cs typeface="Arial"/>
              </a:rPr>
              <a:t>Test </a:t>
            </a:r>
            <a:r>
              <a:rPr sz="1400" spc="-5" dirty="0">
                <a:latin typeface="Arial"/>
                <a:cs typeface="Arial"/>
              </a:rPr>
              <a:t>(70:30).  Develop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logistic regression model, obtain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output.  Interpret </a:t>
            </a:r>
            <a:r>
              <a:rPr sz="1400" dirty="0">
                <a:latin typeface="Arial"/>
                <a:cs typeface="Arial"/>
              </a:rPr>
              <a:t>the results </a:t>
            </a:r>
            <a:r>
              <a:rPr sz="1400" spc="-5" dirty="0">
                <a:latin typeface="Arial"/>
                <a:cs typeface="Arial"/>
              </a:rPr>
              <a:t>and predict Diabetes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occurrence</a:t>
            </a:r>
            <a:r>
              <a:rPr sz="1600" dirty="0"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7539" y="129539"/>
            <a:ext cx="3096260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4390" y="129539"/>
            <a:ext cx="1280160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76450" y="196850"/>
            <a:ext cx="3690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Case </a:t>
            </a:r>
            <a:r>
              <a:rPr sz="2000" b="1" spc="-5" dirty="0">
                <a:latin typeface="Arial"/>
                <a:cs typeface="Arial"/>
              </a:rPr>
              <a:t>Study </a:t>
            </a:r>
            <a:r>
              <a:rPr sz="2000" b="1" dirty="0">
                <a:latin typeface="Arial"/>
                <a:cs typeface="Arial"/>
              </a:rPr>
              <a:t>: Diabetes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Dataset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5830" y="6553979"/>
            <a:ext cx="122555" cy="3860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0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442970"/>
            <a:ext cx="7386955" cy="193928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184150" marR="51435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95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overall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test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of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model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significance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based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ChiSq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test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above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  </a:t>
            </a:r>
            <a:r>
              <a:rPr sz="1600" spc="100" dirty="0">
                <a:latin typeface="Tahoma"/>
                <a:cs typeface="Tahoma"/>
              </a:rPr>
              <a:t>indicating </a:t>
            </a:r>
            <a:r>
              <a:rPr sz="1600" spc="110" dirty="0">
                <a:latin typeface="Tahoma"/>
                <a:cs typeface="Tahoma"/>
              </a:rPr>
              <a:t>the </a:t>
            </a:r>
            <a:r>
              <a:rPr sz="1600" spc="85" dirty="0">
                <a:latin typeface="Tahoma"/>
                <a:cs typeface="Tahoma"/>
              </a:rPr>
              <a:t>likelihood </a:t>
            </a:r>
            <a:r>
              <a:rPr sz="1600" spc="75" dirty="0">
                <a:latin typeface="Tahoma"/>
                <a:cs typeface="Tahoma"/>
              </a:rPr>
              <a:t>of </a:t>
            </a:r>
            <a:r>
              <a:rPr sz="1600" spc="114" dirty="0">
                <a:latin typeface="Tahoma"/>
                <a:cs typeface="Tahoma"/>
              </a:rPr>
              <a:t>outcome </a:t>
            </a:r>
            <a:r>
              <a:rPr sz="1600" spc="120" dirty="0">
                <a:latin typeface="Tahoma"/>
                <a:cs typeface="Tahoma"/>
              </a:rPr>
              <a:t>depends </a:t>
            </a:r>
            <a:r>
              <a:rPr sz="1600" spc="110" dirty="0">
                <a:latin typeface="Tahoma"/>
                <a:cs typeface="Tahoma"/>
              </a:rPr>
              <a:t>on </a:t>
            </a:r>
            <a:r>
              <a:rPr sz="1600" spc="90" dirty="0">
                <a:latin typeface="Tahoma"/>
                <a:cs typeface="Tahoma"/>
              </a:rPr>
              <a:t>predictor</a:t>
            </a:r>
            <a:r>
              <a:rPr sz="1600" spc="-24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variables.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CFD8"/>
              </a:buClr>
              <a:buFont typeface="Arial"/>
              <a:buChar char="•"/>
            </a:pPr>
            <a:endParaRPr sz="230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100" dirty="0">
                <a:latin typeface="Tahoma"/>
                <a:cs typeface="Tahoma"/>
              </a:rPr>
              <a:t>Using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statistical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Language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this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implies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that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null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hypothesis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of  </a:t>
            </a:r>
            <a:r>
              <a:rPr sz="1600" spc="95" dirty="0">
                <a:latin typeface="Tahoma"/>
                <a:cs typeface="Tahoma"/>
              </a:rPr>
              <a:t>all </a:t>
            </a:r>
            <a:r>
              <a:rPr sz="1600" spc="120" dirty="0">
                <a:latin typeface="Tahoma"/>
                <a:cs typeface="Tahoma"/>
              </a:rPr>
              <a:t>Betas </a:t>
            </a:r>
            <a:r>
              <a:rPr sz="1600" spc="100" dirty="0">
                <a:latin typeface="Tahoma"/>
                <a:cs typeface="Tahoma"/>
              </a:rPr>
              <a:t>are</a:t>
            </a:r>
            <a:r>
              <a:rPr sz="1600" spc="-24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Zero</a:t>
            </a:r>
            <a:endParaRPr sz="1600">
              <a:latin typeface="Tahoma"/>
              <a:cs typeface="Tahoma"/>
            </a:endParaRPr>
          </a:p>
          <a:p>
            <a:pPr marL="184150">
              <a:lnSpc>
                <a:spcPct val="100000"/>
              </a:lnSpc>
            </a:pPr>
            <a:r>
              <a:rPr sz="1600" spc="95" dirty="0">
                <a:latin typeface="Tahoma"/>
                <a:cs typeface="Tahoma"/>
              </a:rPr>
              <a:t>is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rejected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and</a:t>
            </a:r>
            <a:r>
              <a:rPr sz="1600" spc="-2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we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conclude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that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at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least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one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Beta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zero.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4560" y="129539"/>
            <a:ext cx="2938779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6470" y="129539"/>
            <a:ext cx="863600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2200" y="196850"/>
            <a:ext cx="3100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Log </a:t>
            </a:r>
            <a:r>
              <a:rPr sz="2000" b="1" spc="-5" dirty="0">
                <a:latin typeface="Arial"/>
                <a:cs typeface="Arial"/>
              </a:rPr>
              <a:t>Likelihood Ratio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4219" y="753109"/>
            <a:ext cx="7590789" cy="2033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2858769"/>
            <a:ext cx="7556500" cy="20078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7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196850" marR="539115" indent="-171450">
              <a:lnSpc>
                <a:spcPct val="100000"/>
              </a:lnSpc>
              <a:spcBef>
                <a:spcPts val="37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96850" algn="l"/>
              </a:tabLst>
            </a:pPr>
            <a:r>
              <a:rPr sz="1600" spc="130" dirty="0">
                <a:latin typeface="Tahoma"/>
                <a:cs typeface="Tahoma"/>
              </a:rPr>
              <a:t>Based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on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McFaden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R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Square,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we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conclude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that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27.98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percent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of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the  </a:t>
            </a:r>
            <a:r>
              <a:rPr sz="1600" spc="100" dirty="0">
                <a:latin typeface="Tahoma"/>
                <a:cs typeface="Tahoma"/>
              </a:rPr>
              <a:t>uncertainity </a:t>
            </a:r>
            <a:r>
              <a:rPr sz="1600" spc="75" dirty="0">
                <a:latin typeface="Tahoma"/>
                <a:cs typeface="Tahoma"/>
              </a:rPr>
              <a:t>of</a:t>
            </a:r>
            <a:r>
              <a:rPr sz="1600" spc="-95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the</a:t>
            </a:r>
            <a:endParaRPr sz="1600">
              <a:latin typeface="Tahoma"/>
              <a:cs typeface="Tahoma"/>
            </a:endParaRPr>
          </a:p>
          <a:p>
            <a:pPr marL="196850" marR="507365">
              <a:lnSpc>
                <a:spcPct val="100000"/>
              </a:lnSpc>
            </a:pPr>
            <a:r>
              <a:rPr sz="1600" spc="70" dirty="0">
                <a:latin typeface="Tahoma"/>
                <a:cs typeface="Tahoma"/>
              </a:rPr>
              <a:t>Intercept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only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Model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(Model2)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has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been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explained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30" dirty="0">
                <a:latin typeface="Tahoma"/>
                <a:cs typeface="Tahoma"/>
              </a:rPr>
              <a:t>by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60" dirty="0">
                <a:latin typeface="Tahoma"/>
                <a:cs typeface="Tahoma"/>
              </a:rPr>
              <a:t>Full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model  </a:t>
            </a:r>
            <a:r>
              <a:rPr sz="1600" spc="90" dirty="0">
                <a:latin typeface="Tahoma"/>
                <a:cs typeface="Tahoma"/>
              </a:rPr>
              <a:t>(Model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1).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ahoma"/>
              <a:cs typeface="Tahoma"/>
            </a:endParaRPr>
          </a:p>
          <a:p>
            <a:pPr marL="1734820" lvl="1" indent="-273050">
              <a:lnSpc>
                <a:spcPct val="100000"/>
              </a:lnSpc>
              <a:buClr>
                <a:srgbClr val="09CFD8"/>
              </a:buClr>
              <a:buSzPct val="95000"/>
              <a:buFont typeface="Calibri"/>
              <a:buChar char="•"/>
              <a:tabLst>
                <a:tab pos="1734820" algn="l"/>
              </a:tabLst>
            </a:pPr>
            <a:r>
              <a:rPr sz="2000" spc="125" dirty="0">
                <a:latin typeface="Tahoma"/>
                <a:cs typeface="Tahoma"/>
              </a:rPr>
              <a:t>Thus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145" dirty="0">
                <a:latin typeface="Tahoma"/>
                <a:cs typeface="Tahoma"/>
              </a:rPr>
              <a:t>the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145" dirty="0">
                <a:latin typeface="Tahoma"/>
                <a:cs typeface="Tahoma"/>
              </a:rPr>
              <a:t>goodness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100" dirty="0">
                <a:latin typeface="Tahoma"/>
                <a:cs typeface="Tahoma"/>
              </a:rPr>
              <a:t>of</a:t>
            </a:r>
            <a:r>
              <a:rPr sz="2000" spc="40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fit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114" dirty="0">
                <a:latin typeface="Tahoma"/>
                <a:cs typeface="Tahoma"/>
              </a:rPr>
              <a:t>is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140" dirty="0">
                <a:latin typeface="Tahoma"/>
                <a:cs typeface="Tahoma"/>
              </a:rPr>
              <a:t>reasonably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110" dirty="0">
                <a:latin typeface="Tahoma"/>
                <a:cs typeface="Tahoma"/>
              </a:rPr>
              <a:t>robust</a:t>
            </a:r>
            <a:r>
              <a:rPr sz="1600" spc="110" dirty="0"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4779" y="129539"/>
            <a:ext cx="1601470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9379" y="129539"/>
            <a:ext cx="1220470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53689" y="196850"/>
            <a:ext cx="2130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Pseudo 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Square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750" y="1054100"/>
            <a:ext cx="7825739" cy="1687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3298190"/>
            <a:ext cx="7808595" cy="26047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8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209550" marR="58166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209550" algn="l"/>
              </a:tabLst>
            </a:pPr>
            <a:r>
              <a:rPr sz="1600" spc="105" dirty="0">
                <a:latin typeface="Tahoma"/>
                <a:cs typeface="Tahoma"/>
              </a:rPr>
              <a:t>Only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Attitude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towards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Glucose/Pregnancies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significant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in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explaining  Outcome.</a:t>
            </a:r>
            <a:endParaRPr sz="1600">
              <a:latin typeface="Tahoma"/>
              <a:cs typeface="Tahoma"/>
            </a:endParaRPr>
          </a:p>
          <a:p>
            <a:pPr marL="209550" marR="3048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209550" algn="l"/>
              </a:tabLst>
            </a:pPr>
            <a:r>
              <a:rPr sz="1600" spc="120" dirty="0">
                <a:latin typeface="Tahoma"/>
                <a:cs typeface="Tahoma"/>
              </a:rPr>
              <a:t>Does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this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imply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that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focus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should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be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on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fostering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more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positive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attitude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on  Glucose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levels</a:t>
            </a:r>
            <a:endParaRPr sz="1600">
              <a:latin typeface="Tahoma"/>
              <a:cs typeface="Tahoma"/>
            </a:endParaRPr>
          </a:p>
          <a:p>
            <a:pPr marL="209550">
              <a:lnSpc>
                <a:spcPct val="100000"/>
              </a:lnSpc>
            </a:pPr>
            <a:r>
              <a:rPr sz="1600" spc="125" dirty="0">
                <a:latin typeface="Tahoma"/>
                <a:cs typeface="Tahoma"/>
              </a:rPr>
              <a:t>and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not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worry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0" dirty="0">
                <a:latin typeface="Tahoma"/>
                <a:cs typeface="Tahoma"/>
              </a:rPr>
              <a:t>too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much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about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the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Skin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80" dirty="0">
                <a:latin typeface="Tahoma"/>
                <a:cs typeface="Tahoma"/>
              </a:rPr>
              <a:t>thickness/Insulin??</a:t>
            </a:r>
            <a:endParaRPr sz="1600">
              <a:latin typeface="Tahoma"/>
              <a:cs typeface="Tahoma"/>
            </a:endParaRPr>
          </a:p>
          <a:p>
            <a:pPr marL="922019" marR="258445" lvl="1" indent="-274320">
              <a:lnSpc>
                <a:spcPct val="100000"/>
              </a:lnSpc>
              <a:spcBef>
                <a:spcPts val="450"/>
              </a:spcBef>
              <a:buClr>
                <a:srgbClr val="09CFD8"/>
              </a:buClr>
              <a:buSzPct val="95000"/>
              <a:buFont typeface="Calibri"/>
              <a:buChar char="•"/>
              <a:tabLst>
                <a:tab pos="922019" algn="l"/>
              </a:tabLst>
            </a:pPr>
            <a:r>
              <a:rPr sz="2000" spc="5" dirty="0">
                <a:latin typeface="Tahoma"/>
                <a:cs typeface="Tahoma"/>
              </a:rPr>
              <a:t>Yes </a:t>
            </a:r>
            <a:r>
              <a:rPr sz="2000" spc="160" dirty="0">
                <a:latin typeface="Tahoma"/>
                <a:cs typeface="Tahoma"/>
              </a:rPr>
              <a:t>as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spc="145" dirty="0">
                <a:latin typeface="Tahoma"/>
                <a:cs typeface="Tahoma"/>
              </a:rPr>
              <a:t>per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125" dirty="0">
                <a:latin typeface="Tahoma"/>
                <a:cs typeface="Tahoma"/>
              </a:rPr>
              <a:t>statistical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135" dirty="0">
                <a:latin typeface="Tahoma"/>
                <a:cs typeface="Tahoma"/>
              </a:rPr>
              <a:t>significance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140" dirty="0">
                <a:latin typeface="Tahoma"/>
                <a:cs typeface="Tahoma"/>
              </a:rPr>
              <a:t>however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140" dirty="0">
                <a:latin typeface="Tahoma"/>
                <a:cs typeface="Tahoma"/>
              </a:rPr>
              <a:t>No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155" dirty="0">
                <a:latin typeface="Tahoma"/>
                <a:cs typeface="Tahoma"/>
              </a:rPr>
              <a:t>as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140" dirty="0">
                <a:latin typeface="Tahoma"/>
                <a:cs typeface="Tahoma"/>
              </a:rPr>
              <a:t>per  </a:t>
            </a:r>
            <a:r>
              <a:rPr sz="2000" spc="135" dirty="0">
                <a:latin typeface="Tahoma"/>
                <a:cs typeface="Tahoma"/>
              </a:rPr>
              <a:t>practical</a:t>
            </a:r>
            <a:endParaRPr sz="2000">
              <a:latin typeface="Tahoma"/>
              <a:cs typeface="Tahoma"/>
            </a:endParaRPr>
          </a:p>
          <a:p>
            <a:pPr marL="3026410">
              <a:lnSpc>
                <a:spcPct val="100000"/>
              </a:lnSpc>
            </a:pPr>
            <a:r>
              <a:rPr sz="2000" spc="130" dirty="0">
                <a:latin typeface="Tahoma"/>
                <a:cs typeface="Tahoma"/>
              </a:rPr>
              <a:t>significance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(ODDS)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2520" y="129539"/>
            <a:ext cx="1611630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6009" y="129539"/>
            <a:ext cx="1814829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0160" y="196850"/>
            <a:ext cx="2734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Arial"/>
                <a:cs typeface="Arial"/>
              </a:rPr>
              <a:t>Individual </a:t>
            </a:r>
            <a:r>
              <a:rPr sz="2000" b="1" spc="-5" dirty="0">
                <a:latin typeface="Arial"/>
                <a:cs typeface="Arial"/>
              </a:rPr>
              <a:t>Coefficients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159" y="1125219"/>
            <a:ext cx="7438390" cy="1684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735070"/>
            <a:ext cx="5723890" cy="22161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184150" marR="36322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105" dirty="0">
                <a:latin typeface="Tahoma"/>
                <a:cs typeface="Tahoma"/>
              </a:rPr>
              <a:t>Basket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1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: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Statistically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significant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and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Odds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4" dirty="0">
                <a:latin typeface="Tahoma"/>
                <a:cs typeface="Tahoma"/>
              </a:rPr>
              <a:t>more  </a:t>
            </a:r>
            <a:r>
              <a:rPr sz="1600" spc="110" dirty="0">
                <a:latin typeface="Tahoma"/>
                <a:cs typeface="Tahoma"/>
              </a:rPr>
              <a:t>than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75" dirty="0">
                <a:latin typeface="Tahoma"/>
                <a:cs typeface="Tahoma"/>
              </a:rPr>
              <a:t>1.</a:t>
            </a:r>
            <a:endParaRPr sz="1600">
              <a:latin typeface="Tahoma"/>
              <a:cs typeface="Tahoma"/>
            </a:endParaRPr>
          </a:p>
          <a:p>
            <a:pPr marL="184150" marR="453390" indent="-171450">
              <a:lnSpc>
                <a:spcPts val="1910"/>
              </a:lnSpc>
              <a:spcBef>
                <a:spcPts val="45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105" dirty="0">
                <a:latin typeface="Tahoma"/>
                <a:cs typeface="Tahoma"/>
              </a:rPr>
              <a:t>Basket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2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: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Statistically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NOT</a:t>
            </a:r>
            <a:r>
              <a:rPr sz="1600" spc="-2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significant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and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Odds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is  </a:t>
            </a:r>
            <a:r>
              <a:rPr sz="1600" spc="114" dirty="0">
                <a:latin typeface="Tahoma"/>
                <a:cs typeface="Tahoma"/>
              </a:rPr>
              <a:t>more </a:t>
            </a:r>
            <a:r>
              <a:rPr sz="1600" spc="105" dirty="0">
                <a:latin typeface="Tahoma"/>
                <a:cs typeface="Tahoma"/>
              </a:rPr>
              <a:t>than</a:t>
            </a:r>
            <a:r>
              <a:rPr sz="1600" spc="-14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32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105" dirty="0">
                <a:latin typeface="Tahoma"/>
                <a:cs typeface="Tahoma"/>
              </a:rPr>
              <a:t>Basket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3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: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Statistically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significant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20" dirty="0">
                <a:latin typeface="Tahoma"/>
                <a:cs typeface="Tahoma"/>
              </a:rPr>
              <a:t>and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Odds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less</a:t>
            </a:r>
            <a:r>
              <a:rPr sz="1600" spc="-1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than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  <a:p>
            <a:pPr marL="184150" marR="195580" indent="-171450">
              <a:lnSpc>
                <a:spcPts val="1910"/>
              </a:lnSpc>
              <a:spcBef>
                <a:spcPts val="459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spc="105" dirty="0">
                <a:latin typeface="Tahoma"/>
                <a:cs typeface="Tahoma"/>
              </a:rPr>
              <a:t>Basket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4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: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0" dirty="0">
                <a:latin typeface="Tahoma"/>
                <a:cs typeface="Tahoma"/>
              </a:rPr>
              <a:t>Statistically</a:t>
            </a:r>
            <a:r>
              <a:rPr sz="1600" spc="15" dirty="0">
                <a:latin typeface="Tahoma"/>
                <a:cs typeface="Tahoma"/>
              </a:rPr>
              <a:t> </a:t>
            </a:r>
            <a:r>
              <a:rPr sz="1600" spc="85" dirty="0">
                <a:latin typeface="Tahoma"/>
                <a:cs typeface="Tahoma"/>
              </a:rPr>
              <a:t>NOT</a:t>
            </a:r>
            <a:r>
              <a:rPr sz="1600" spc="-15" dirty="0">
                <a:latin typeface="Tahoma"/>
                <a:cs typeface="Tahoma"/>
              </a:rPr>
              <a:t> </a:t>
            </a:r>
            <a:r>
              <a:rPr sz="1600" spc="95" dirty="0">
                <a:latin typeface="Tahoma"/>
                <a:cs typeface="Tahoma"/>
              </a:rPr>
              <a:t>significant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25" dirty="0">
                <a:latin typeface="Tahoma"/>
                <a:cs typeface="Tahoma"/>
              </a:rPr>
              <a:t>and</a:t>
            </a:r>
            <a:r>
              <a:rPr sz="1600" dirty="0">
                <a:latin typeface="Tahoma"/>
                <a:cs typeface="Tahoma"/>
              </a:rPr>
              <a:t> </a:t>
            </a:r>
            <a:r>
              <a:rPr sz="1600" spc="110" dirty="0">
                <a:latin typeface="Tahoma"/>
                <a:cs typeface="Tahoma"/>
              </a:rPr>
              <a:t>Odds</a:t>
            </a:r>
            <a:r>
              <a:rPr sz="1600" spc="-5" dirty="0">
                <a:latin typeface="Tahoma"/>
                <a:cs typeface="Tahoma"/>
              </a:rPr>
              <a:t> </a:t>
            </a:r>
            <a:r>
              <a:rPr sz="1600" spc="105" dirty="0">
                <a:latin typeface="Tahoma"/>
                <a:cs typeface="Tahoma"/>
              </a:rPr>
              <a:t>also  less </a:t>
            </a:r>
            <a:r>
              <a:rPr sz="1600" spc="110" dirty="0">
                <a:latin typeface="Tahoma"/>
                <a:cs typeface="Tahoma"/>
              </a:rPr>
              <a:t>than</a:t>
            </a:r>
            <a:r>
              <a:rPr sz="1600" spc="-114" dirty="0">
                <a:latin typeface="Tahoma"/>
                <a:cs typeface="Tahoma"/>
              </a:rPr>
              <a:t> </a:t>
            </a:r>
            <a:r>
              <a:rPr sz="1600" spc="140" dirty="0"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5539" y="1270"/>
            <a:ext cx="1849119" cy="85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3320" y="1270"/>
            <a:ext cx="788670" cy="8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41140" y="1270"/>
            <a:ext cx="1376680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6050" y="44450"/>
            <a:ext cx="246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rial"/>
                <a:cs typeface="Arial"/>
              </a:rPr>
              <a:t>ODDS </a:t>
            </a:r>
            <a:r>
              <a:rPr sz="3200" b="1" dirty="0">
                <a:latin typeface="Arial"/>
                <a:cs typeface="Arial"/>
              </a:rPr>
              <a:t>–</a:t>
            </a:r>
            <a:r>
              <a:rPr sz="3200" b="1" spc="-6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EXP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869" y="981710"/>
            <a:ext cx="5345430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360159" y="3488690"/>
          <a:ext cx="2618738" cy="163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8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3664" marR="63500">
                        <a:lnSpc>
                          <a:spcPts val="1290"/>
                        </a:lnSpc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ta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ll  </a:t>
                      </a:r>
                      <a:r>
                        <a:rPr sz="1100" spc="100" dirty="0">
                          <a:latin typeface="Tahoma"/>
                          <a:cs typeface="Tahoma"/>
                        </a:rPr>
                        <a:t>y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ct val="100000"/>
                        </a:lnSpc>
                      </a:pPr>
                      <a:r>
                        <a:rPr sz="1100" spc="90" dirty="0">
                          <a:latin typeface="Tahoma"/>
                          <a:cs typeface="Tahoma"/>
                        </a:rPr>
                        <a:t>ODDS</a:t>
                      </a:r>
                      <a:r>
                        <a:rPr sz="1100" spc="-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RATIO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1295"/>
                        </a:lnSpc>
                        <a:spcBef>
                          <a:spcPts val="280"/>
                        </a:spcBef>
                      </a:pPr>
                      <a:r>
                        <a:rPr sz="1100" spc="-10" dirty="0">
                          <a:latin typeface="Tahoma"/>
                          <a:cs typeface="Tahoma"/>
                        </a:rPr>
                        <a:t>S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g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nif</a:t>
                      </a:r>
                      <a:r>
                        <a:rPr sz="1100" spc="-15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c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295"/>
                        </a:lnSpc>
                        <a:spcBef>
                          <a:spcPts val="280"/>
                        </a:spcBef>
                      </a:pPr>
                      <a:r>
                        <a:rPr sz="1100" spc="105" dirty="0">
                          <a:latin typeface="Tahoma"/>
                          <a:cs typeface="Tahoma"/>
                        </a:rPr>
                        <a:t>&gt;1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7145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spc="80" dirty="0">
                          <a:latin typeface="Tahoma"/>
                          <a:cs typeface="Tahoma"/>
                        </a:rPr>
                        <a:t>Basket1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7145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spc="80" dirty="0">
                          <a:latin typeface="Tahoma"/>
                          <a:cs typeface="Tahoma"/>
                        </a:rPr>
                        <a:t>Basket2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7145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spc="80" dirty="0">
                          <a:latin typeface="Tahoma"/>
                          <a:cs typeface="Tahoma"/>
                        </a:rPr>
                        <a:t>Basket3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295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7145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spc="80" dirty="0">
                          <a:latin typeface="Tahoma"/>
                          <a:cs typeface="Tahoma"/>
                        </a:rPr>
                        <a:t>Basket4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305"/>
                        </a:lnSpc>
                        <a:spcBef>
                          <a:spcPts val="27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A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1939" y="60960"/>
            <a:ext cx="3087369" cy="703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1320" y="60960"/>
            <a:ext cx="2070100" cy="703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5139" y="146050"/>
            <a:ext cx="4321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Predictor variable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Importance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8039" y="838200"/>
            <a:ext cx="6793230" cy="554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149599"/>
            <a:ext cx="7630795" cy="33807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184150" marR="36449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b="1" spc="229" dirty="0">
                <a:latin typeface="Gill Sans MT"/>
                <a:cs typeface="Gill Sans MT"/>
              </a:rPr>
              <a:t>410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50" dirty="0">
                <a:latin typeface="Gill Sans MT"/>
                <a:cs typeface="Gill Sans MT"/>
              </a:rPr>
              <a:t>out</a:t>
            </a:r>
            <a:r>
              <a:rPr sz="1600" b="1" spc="105" dirty="0">
                <a:latin typeface="Gill Sans MT"/>
                <a:cs typeface="Gill Sans MT"/>
              </a:rPr>
              <a:t> </a:t>
            </a:r>
            <a:r>
              <a:rPr sz="1600" b="1" spc="175" dirty="0">
                <a:latin typeface="Gill Sans MT"/>
                <a:cs typeface="Gill Sans MT"/>
              </a:rPr>
              <a:t>of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229" dirty="0">
                <a:latin typeface="Gill Sans MT"/>
                <a:cs typeface="Gill Sans MT"/>
              </a:rPr>
              <a:t>538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75" dirty="0">
                <a:latin typeface="Gill Sans MT"/>
                <a:cs typeface="Gill Sans MT"/>
              </a:rPr>
              <a:t>observations</a:t>
            </a:r>
            <a:r>
              <a:rPr sz="1600" b="1" spc="114" dirty="0">
                <a:latin typeface="Gill Sans MT"/>
                <a:cs typeface="Gill Sans MT"/>
              </a:rPr>
              <a:t> </a:t>
            </a:r>
            <a:r>
              <a:rPr sz="1600" b="1" spc="155" dirty="0">
                <a:latin typeface="Gill Sans MT"/>
                <a:cs typeface="Gill Sans MT"/>
              </a:rPr>
              <a:t>are</a:t>
            </a:r>
            <a:r>
              <a:rPr sz="1600" b="1" spc="75" dirty="0">
                <a:latin typeface="Gill Sans MT"/>
                <a:cs typeface="Gill Sans MT"/>
              </a:rPr>
              <a:t> </a:t>
            </a:r>
            <a:r>
              <a:rPr sz="1600" b="1" spc="125" dirty="0">
                <a:latin typeface="Gill Sans MT"/>
                <a:cs typeface="Gill Sans MT"/>
              </a:rPr>
              <a:t>correctly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75" dirty="0">
                <a:latin typeface="Gill Sans MT"/>
                <a:cs typeface="Gill Sans MT"/>
              </a:rPr>
              <a:t>classified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170" dirty="0">
                <a:latin typeface="Gill Sans MT"/>
                <a:cs typeface="Gill Sans MT"/>
              </a:rPr>
              <a:t>indicating  </a:t>
            </a:r>
            <a:r>
              <a:rPr sz="1600" b="1" spc="145" dirty="0">
                <a:latin typeface="Gill Sans MT"/>
                <a:cs typeface="Gill Sans MT"/>
              </a:rPr>
              <a:t>overall </a:t>
            </a:r>
            <a:r>
              <a:rPr sz="1600" b="1" spc="160" dirty="0">
                <a:latin typeface="Gill Sans MT"/>
                <a:cs typeface="Gill Sans MT"/>
              </a:rPr>
              <a:t>accuracy</a:t>
            </a:r>
            <a:r>
              <a:rPr sz="1600" b="1" spc="50" dirty="0">
                <a:latin typeface="Gill Sans MT"/>
                <a:cs typeface="Gill Sans MT"/>
              </a:rPr>
              <a:t> </a:t>
            </a:r>
            <a:r>
              <a:rPr sz="1600" b="1" spc="175" dirty="0">
                <a:latin typeface="Gill Sans MT"/>
                <a:cs typeface="Gill Sans MT"/>
              </a:rPr>
              <a:t>of</a:t>
            </a:r>
            <a:endParaRPr sz="1600">
              <a:latin typeface="Gill Sans MT"/>
              <a:cs typeface="Gill Sans MT"/>
            </a:endParaRPr>
          </a:p>
          <a:p>
            <a:pPr marL="184150">
              <a:lnSpc>
                <a:spcPct val="100000"/>
              </a:lnSpc>
            </a:pPr>
            <a:r>
              <a:rPr sz="1600" b="1" spc="210" dirty="0">
                <a:latin typeface="Gill Sans MT"/>
                <a:cs typeface="Gill Sans MT"/>
              </a:rPr>
              <a:t>76.2</a:t>
            </a:r>
            <a:r>
              <a:rPr sz="1600" b="1" spc="105" dirty="0">
                <a:latin typeface="Gill Sans MT"/>
                <a:cs typeface="Gill Sans MT"/>
              </a:rPr>
              <a:t> </a:t>
            </a:r>
            <a:r>
              <a:rPr sz="1600" b="1" spc="150" dirty="0">
                <a:latin typeface="Gill Sans MT"/>
                <a:cs typeface="Gill Sans MT"/>
              </a:rPr>
              <a:t>percent.</a:t>
            </a: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Gill Sans MT"/>
              <a:cs typeface="Gill Sans MT"/>
            </a:endParaRPr>
          </a:p>
          <a:p>
            <a:pPr marL="184150" marR="102870" indent="-171450">
              <a:lnSpc>
                <a:spcPct val="100000"/>
              </a:lnSpc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  <a:tab pos="2573655" algn="l"/>
              </a:tabLst>
            </a:pPr>
            <a:r>
              <a:rPr sz="1600" b="1" spc="125" dirty="0">
                <a:latin typeface="Gill Sans MT"/>
                <a:cs typeface="Gill Sans MT"/>
              </a:rPr>
              <a:t>Also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50" dirty="0">
                <a:latin typeface="Gill Sans MT"/>
                <a:cs typeface="Gill Sans MT"/>
              </a:rPr>
              <a:t>out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175" dirty="0">
                <a:latin typeface="Gill Sans MT"/>
                <a:cs typeface="Gill Sans MT"/>
              </a:rPr>
              <a:t>of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220" dirty="0">
                <a:latin typeface="Gill Sans MT"/>
                <a:cs typeface="Gill Sans MT"/>
              </a:rPr>
              <a:t>350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55" dirty="0">
                <a:latin typeface="Gill Sans MT"/>
                <a:cs typeface="Gill Sans MT"/>
              </a:rPr>
              <a:t>No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160" dirty="0">
                <a:latin typeface="Gill Sans MT"/>
                <a:cs typeface="Gill Sans MT"/>
              </a:rPr>
              <a:t>diabetic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200" dirty="0">
                <a:latin typeface="Gill Sans MT"/>
                <a:cs typeface="Gill Sans MT"/>
              </a:rPr>
              <a:t>cases,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150" dirty="0">
                <a:latin typeface="Gill Sans MT"/>
                <a:cs typeface="Gill Sans MT"/>
              </a:rPr>
              <a:t>model</a:t>
            </a:r>
            <a:r>
              <a:rPr sz="1600" b="1" spc="114" dirty="0">
                <a:latin typeface="Gill Sans MT"/>
                <a:cs typeface="Gill Sans MT"/>
              </a:rPr>
              <a:t> </a:t>
            </a:r>
            <a:r>
              <a:rPr sz="1600" b="1" spc="225" dirty="0">
                <a:latin typeface="Gill Sans MT"/>
                <a:cs typeface="Gill Sans MT"/>
              </a:rPr>
              <a:t>has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25" dirty="0">
                <a:latin typeface="Gill Sans MT"/>
                <a:cs typeface="Gill Sans MT"/>
              </a:rPr>
              <a:t>correctly</a:t>
            </a:r>
            <a:r>
              <a:rPr sz="1600" b="1" spc="114" dirty="0">
                <a:latin typeface="Gill Sans MT"/>
                <a:cs typeface="Gill Sans MT"/>
              </a:rPr>
              <a:t> </a:t>
            </a:r>
            <a:r>
              <a:rPr sz="1600" b="1" spc="150" dirty="0">
                <a:latin typeface="Gill Sans MT"/>
                <a:cs typeface="Gill Sans MT"/>
              </a:rPr>
              <a:t>predicted  </a:t>
            </a:r>
            <a:r>
              <a:rPr sz="1600" b="1" spc="225" dirty="0">
                <a:latin typeface="Gill Sans MT"/>
                <a:cs typeface="Gill Sans MT"/>
              </a:rPr>
              <a:t>334 </a:t>
            </a:r>
            <a:r>
              <a:rPr sz="1600" b="1" spc="215" dirty="0">
                <a:latin typeface="Gill Sans MT"/>
                <a:cs typeface="Gill Sans MT"/>
              </a:rPr>
              <a:t>cases</a:t>
            </a:r>
            <a:r>
              <a:rPr sz="1600" b="1" spc="-15" dirty="0">
                <a:latin typeface="Gill Sans MT"/>
                <a:cs typeface="Gill Sans MT"/>
              </a:rPr>
              <a:t> </a:t>
            </a:r>
            <a:r>
              <a:rPr sz="1600" b="1" spc="210" dirty="0">
                <a:latin typeface="Gill Sans MT"/>
                <a:cs typeface="Gill Sans MT"/>
              </a:rPr>
              <a:t>and</a:t>
            </a:r>
            <a:r>
              <a:rPr sz="1600" b="1" spc="105" dirty="0">
                <a:latin typeface="Gill Sans MT"/>
                <a:cs typeface="Gill Sans MT"/>
              </a:rPr>
              <a:t> </a:t>
            </a:r>
            <a:r>
              <a:rPr sz="1600" b="1" spc="195" dirty="0">
                <a:latin typeface="Gill Sans MT"/>
                <a:cs typeface="Gill Sans MT"/>
              </a:rPr>
              <a:t>gone	</a:t>
            </a:r>
            <a:r>
              <a:rPr sz="1600" b="1" spc="175" dirty="0">
                <a:latin typeface="Gill Sans MT"/>
                <a:cs typeface="Gill Sans MT"/>
              </a:rPr>
              <a:t>wrong </a:t>
            </a:r>
            <a:r>
              <a:rPr sz="1600" b="1" spc="160" dirty="0">
                <a:latin typeface="Gill Sans MT"/>
                <a:cs typeface="Gill Sans MT"/>
              </a:rPr>
              <a:t>in </a:t>
            </a:r>
            <a:r>
              <a:rPr sz="1600" b="1" spc="225" dirty="0">
                <a:latin typeface="Gill Sans MT"/>
                <a:cs typeface="Gill Sans MT"/>
              </a:rPr>
              <a:t>16</a:t>
            </a:r>
            <a:r>
              <a:rPr sz="1600" b="1" spc="-35" dirty="0">
                <a:latin typeface="Gill Sans MT"/>
                <a:cs typeface="Gill Sans MT"/>
              </a:rPr>
              <a:t> </a:t>
            </a:r>
            <a:r>
              <a:rPr sz="1600" b="1" spc="200" dirty="0">
                <a:latin typeface="Gill Sans MT"/>
                <a:cs typeface="Gill Sans MT"/>
              </a:rPr>
              <a:t>cases.</a:t>
            </a: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CFD8"/>
              </a:buClr>
              <a:buFont typeface="Arial"/>
              <a:buChar char="•"/>
            </a:pPr>
            <a:endParaRPr sz="2400">
              <a:latin typeface="Gill Sans MT"/>
              <a:cs typeface="Gill Sans MT"/>
            </a:endParaRPr>
          </a:p>
          <a:p>
            <a:pPr marL="184150" marR="5080" indent="-171450">
              <a:lnSpc>
                <a:spcPct val="100000"/>
              </a:lnSpc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  <a:tab pos="2080895" algn="l"/>
              </a:tabLst>
            </a:pPr>
            <a:r>
              <a:rPr sz="1600" b="1" spc="150" dirty="0">
                <a:latin typeface="Gill Sans MT"/>
                <a:cs typeface="Gill Sans MT"/>
              </a:rPr>
              <a:t>Likewise, out </a:t>
            </a:r>
            <a:r>
              <a:rPr sz="1600" b="1" spc="175" dirty="0">
                <a:latin typeface="Gill Sans MT"/>
                <a:cs typeface="Gill Sans MT"/>
              </a:rPr>
              <a:t>of </a:t>
            </a:r>
            <a:r>
              <a:rPr sz="1600" b="1" spc="229" dirty="0">
                <a:latin typeface="Gill Sans MT"/>
                <a:cs typeface="Gill Sans MT"/>
              </a:rPr>
              <a:t>188</a:t>
            </a:r>
            <a:r>
              <a:rPr sz="1600" b="1" spc="-270" dirty="0">
                <a:latin typeface="Gill Sans MT"/>
                <a:cs typeface="Gill Sans MT"/>
              </a:rPr>
              <a:t> </a:t>
            </a:r>
            <a:r>
              <a:rPr sz="1600" b="1" spc="140" dirty="0">
                <a:latin typeface="Gill Sans MT"/>
                <a:cs typeface="Gill Sans MT"/>
              </a:rPr>
              <a:t>Diabetic </a:t>
            </a:r>
            <a:r>
              <a:rPr sz="1600" b="1" spc="200" dirty="0">
                <a:latin typeface="Gill Sans MT"/>
                <a:cs typeface="Gill Sans MT"/>
              </a:rPr>
              <a:t>cases, </a:t>
            </a:r>
            <a:r>
              <a:rPr sz="1600" b="1" spc="155" dirty="0">
                <a:latin typeface="Gill Sans MT"/>
                <a:cs typeface="Gill Sans MT"/>
              </a:rPr>
              <a:t>model </a:t>
            </a:r>
            <a:r>
              <a:rPr sz="1600" b="1" spc="125" dirty="0">
                <a:latin typeface="Gill Sans MT"/>
                <a:cs typeface="Gill Sans MT"/>
              </a:rPr>
              <a:t>correctly </a:t>
            </a:r>
            <a:r>
              <a:rPr sz="1600" b="1" spc="150" dirty="0">
                <a:latin typeface="Gill Sans MT"/>
                <a:cs typeface="Gill Sans MT"/>
              </a:rPr>
              <a:t>predicted </a:t>
            </a:r>
            <a:r>
              <a:rPr sz="1600" b="1" spc="225" dirty="0">
                <a:latin typeface="Gill Sans MT"/>
                <a:cs typeface="Gill Sans MT"/>
              </a:rPr>
              <a:t>76  </a:t>
            </a:r>
            <a:r>
              <a:rPr sz="1600" b="1" spc="215" dirty="0">
                <a:latin typeface="Gill Sans MT"/>
                <a:cs typeface="Gill Sans MT"/>
              </a:rPr>
              <a:t>cases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210" dirty="0">
                <a:latin typeface="Gill Sans MT"/>
                <a:cs typeface="Gill Sans MT"/>
              </a:rPr>
              <a:t>and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195" dirty="0">
                <a:latin typeface="Gill Sans MT"/>
                <a:cs typeface="Gill Sans MT"/>
              </a:rPr>
              <a:t>gone	</a:t>
            </a:r>
            <a:r>
              <a:rPr sz="1600" b="1" spc="175" dirty="0">
                <a:latin typeface="Gill Sans MT"/>
                <a:cs typeface="Gill Sans MT"/>
              </a:rPr>
              <a:t>wrong </a:t>
            </a:r>
            <a:r>
              <a:rPr sz="1600" b="1" spc="160" dirty="0">
                <a:latin typeface="Gill Sans MT"/>
                <a:cs typeface="Gill Sans MT"/>
              </a:rPr>
              <a:t>in </a:t>
            </a:r>
            <a:r>
              <a:rPr sz="1600" b="1" spc="225" dirty="0">
                <a:latin typeface="Gill Sans MT"/>
                <a:cs typeface="Gill Sans MT"/>
              </a:rPr>
              <a:t>112</a:t>
            </a:r>
            <a:r>
              <a:rPr sz="1600" b="1" spc="-35" dirty="0">
                <a:latin typeface="Gill Sans MT"/>
                <a:cs typeface="Gill Sans MT"/>
              </a:rPr>
              <a:t> </a:t>
            </a:r>
            <a:r>
              <a:rPr sz="1600" b="1" spc="200" dirty="0">
                <a:latin typeface="Gill Sans MT"/>
                <a:cs typeface="Gill Sans MT"/>
              </a:rPr>
              <a:t>cases.</a:t>
            </a: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CFD8"/>
              </a:buClr>
              <a:buFont typeface="Arial"/>
              <a:buChar char="•"/>
            </a:pPr>
            <a:endParaRPr sz="2400">
              <a:latin typeface="Gill Sans MT"/>
              <a:cs typeface="Gill Sans MT"/>
            </a:endParaRPr>
          </a:p>
          <a:p>
            <a:pPr marL="184150" indent="-171450">
              <a:lnSpc>
                <a:spcPct val="100000"/>
              </a:lnSpc>
              <a:buClr>
                <a:srgbClr val="09CFD8"/>
              </a:buClr>
              <a:buSzPct val="93750"/>
              <a:buFont typeface="Arial"/>
              <a:buChar char="•"/>
              <a:tabLst>
                <a:tab pos="184150" algn="l"/>
              </a:tabLst>
            </a:pPr>
            <a:r>
              <a:rPr sz="1600" b="1" spc="114" dirty="0">
                <a:latin typeface="Gill Sans MT"/>
                <a:cs typeface="Gill Sans MT"/>
              </a:rPr>
              <a:t>There</a:t>
            </a:r>
            <a:r>
              <a:rPr sz="1600" b="1" spc="100" dirty="0">
                <a:latin typeface="Gill Sans MT"/>
                <a:cs typeface="Gill Sans MT"/>
              </a:rPr>
              <a:t> </a:t>
            </a:r>
            <a:r>
              <a:rPr sz="1600" b="1" spc="190" dirty="0">
                <a:latin typeface="Gill Sans MT"/>
                <a:cs typeface="Gill Sans MT"/>
              </a:rPr>
              <a:t>is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215" dirty="0">
                <a:latin typeface="Gill Sans MT"/>
                <a:cs typeface="Gill Sans MT"/>
              </a:rPr>
              <a:t>an</a:t>
            </a:r>
            <a:r>
              <a:rPr sz="1600" b="1" spc="95" dirty="0">
                <a:latin typeface="Gill Sans MT"/>
                <a:cs typeface="Gill Sans MT"/>
              </a:rPr>
              <a:t> </a:t>
            </a:r>
            <a:r>
              <a:rPr sz="1600" b="1" spc="215" dirty="0">
                <a:latin typeface="Gill Sans MT"/>
                <a:cs typeface="Gill Sans MT"/>
              </a:rPr>
              <a:t>issues</a:t>
            </a:r>
            <a:r>
              <a:rPr sz="1600" b="1" spc="110" dirty="0">
                <a:latin typeface="Gill Sans MT"/>
                <a:cs typeface="Gill Sans MT"/>
              </a:rPr>
              <a:t> </a:t>
            </a:r>
            <a:r>
              <a:rPr sz="1600" b="1" spc="180" dirty="0">
                <a:latin typeface="Gill Sans MT"/>
                <a:cs typeface="Gill Sans MT"/>
              </a:rPr>
              <a:t>between</a:t>
            </a:r>
            <a:r>
              <a:rPr sz="1600" b="1" spc="95" dirty="0">
                <a:latin typeface="Gill Sans MT"/>
                <a:cs typeface="Gill Sans MT"/>
              </a:rPr>
              <a:t> Type1</a:t>
            </a:r>
            <a:r>
              <a:rPr sz="1600" b="1" spc="85" dirty="0">
                <a:latin typeface="Gill Sans MT"/>
                <a:cs typeface="Gill Sans MT"/>
              </a:rPr>
              <a:t> </a:t>
            </a:r>
            <a:r>
              <a:rPr sz="1600" b="1" spc="155" dirty="0">
                <a:latin typeface="Gill Sans MT"/>
                <a:cs typeface="Gill Sans MT"/>
              </a:rPr>
              <a:t>(Sensitivity)</a:t>
            </a:r>
            <a:r>
              <a:rPr sz="1600" b="1" spc="105" dirty="0">
                <a:latin typeface="Gill Sans MT"/>
                <a:cs typeface="Gill Sans MT"/>
              </a:rPr>
              <a:t> </a:t>
            </a:r>
            <a:r>
              <a:rPr sz="1600" b="1" spc="210" dirty="0">
                <a:latin typeface="Gill Sans MT"/>
                <a:cs typeface="Gill Sans MT"/>
              </a:rPr>
              <a:t>and</a:t>
            </a:r>
            <a:r>
              <a:rPr sz="1600" b="1" spc="105" dirty="0">
                <a:latin typeface="Gill Sans MT"/>
                <a:cs typeface="Gill Sans MT"/>
              </a:rPr>
              <a:t> </a:t>
            </a:r>
            <a:r>
              <a:rPr sz="1600" b="1" spc="95" dirty="0">
                <a:latin typeface="Gill Sans MT"/>
                <a:cs typeface="Gill Sans MT"/>
              </a:rPr>
              <a:t>Type2</a:t>
            </a:r>
            <a:r>
              <a:rPr sz="1600" b="1" spc="85" dirty="0">
                <a:latin typeface="Gill Sans MT"/>
                <a:cs typeface="Gill Sans MT"/>
              </a:rPr>
              <a:t> </a:t>
            </a:r>
            <a:r>
              <a:rPr sz="1600" b="1" spc="155" dirty="0">
                <a:latin typeface="Gill Sans MT"/>
                <a:cs typeface="Gill Sans MT"/>
              </a:rPr>
              <a:t>(1-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55239" y="129539"/>
            <a:ext cx="2077719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4820" y="129539"/>
            <a:ext cx="1003300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24150" y="196850"/>
            <a:ext cx="23818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Classification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5" dirty="0">
                <a:latin typeface="Arial"/>
                <a:cs typeface="Arial"/>
              </a:rPr>
              <a:t>Table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2140" y="1197610"/>
            <a:ext cx="6134100" cy="1798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390" y="6519525"/>
            <a:ext cx="2117725" cy="26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b="1" spc="155" dirty="0">
                <a:latin typeface="Gill Sans MT"/>
                <a:cs typeface="Gill Sans MT"/>
              </a:rPr>
              <a:t>specificity)</a:t>
            </a:r>
            <a:r>
              <a:rPr sz="1600" b="1" spc="80" dirty="0">
                <a:latin typeface="Gill Sans MT"/>
                <a:cs typeface="Gill Sans MT"/>
              </a:rPr>
              <a:t> </a:t>
            </a:r>
            <a:r>
              <a:rPr sz="1600" b="1" spc="130" dirty="0">
                <a:latin typeface="Gill Sans MT"/>
                <a:cs typeface="Gill Sans MT"/>
              </a:rPr>
              <a:t>errors.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906010"/>
            <a:ext cx="4253230" cy="11455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b="1" spc="135" dirty="0">
                <a:latin typeface="Gill Sans MT"/>
                <a:cs typeface="Gill Sans MT"/>
              </a:rPr>
              <a:t>Interpretation</a:t>
            </a:r>
            <a:endParaRPr sz="1600">
              <a:latin typeface="Gill Sans MT"/>
              <a:cs typeface="Gill Sans MT"/>
            </a:endParaRPr>
          </a:p>
          <a:p>
            <a:pPr marL="184150" marR="508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Tahoma"/>
              <a:buChar char="-"/>
              <a:tabLst>
                <a:tab pos="184150" algn="l"/>
              </a:tabLst>
            </a:pPr>
            <a:r>
              <a:rPr sz="1600" b="1" spc="150" dirty="0">
                <a:latin typeface="Gill Sans MT"/>
                <a:cs typeface="Gill Sans MT"/>
              </a:rPr>
              <a:t>Usually </a:t>
            </a:r>
            <a:r>
              <a:rPr sz="1600" b="1" spc="160" dirty="0">
                <a:latin typeface="Gill Sans MT"/>
                <a:cs typeface="Gill Sans MT"/>
              </a:rPr>
              <a:t>curve </a:t>
            </a:r>
            <a:r>
              <a:rPr sz="1600" b="1" spc="185" dirty="0">
                <a:latin typeface="Gill Sans MT"/>
                <a:cs typeface="Gill Sans MT"/>
              </a:rPr>
              <a:t>should </a:t>
            </a:r>
            <a:r>
              <a:rPr sz="1600" b="1" spc="150" dirty="0">
                <a:latin typeface="Gill Sans MT"/>
                <a:cs typeface="Gill Sans MT"/>
              </a:rPr>
              <a:t>not </a:t>
            </a:r>
            <a:r>
              <a:rPr sz="1600" b="1" spc="195" dirty="0">
                <a:latin typeface="Gill Sans MT"/>
                <a:cs typeface="Gill Sans MT"/>
              </a:rPr>
              <a:t>be </a:t>
            </a:r>
            <a:r>
              <a:rPr sz="1600" b="1" spc="170" dirty="0">
                <a:latin typeface="Gill Sans MT"/>
                <a:cs typeface="Gill Sans MT"/>
              </a:rPr>
              <a:t>near</a:t>
            </a:r>
            <a:r>
              <a:rPr sz="1600" b="1" spc="-254" dirty="0">
                <a:latin typeface="Gill Sans MT"/>
                <a:cs typeface="Gill Sans MT"/>
              </a:rPr>
              <a:t> </a:t>
            </a:r>
            <a:r>
              <a:rPr sz="1600" b="1" spc="125" dirty="0">
                <a:latin typeface="Gill Sans MT"/>
                <a:cs typeface="Gill Sans MT"/>
              </a:rPr>
              <a:t>to  </a:t>
            </a:r>
            <a:r>
              <a:rPr sz="1600" b="1" spc="170" dirty="0">
                <a:latin typeface="Gill Sans MT"/>
                <a:cs typeface="Gill Sans MT"/>
              </a:rPr>
              <a:t>the </a:t>
            </a:r>
            <a:r>
              <a:rPr sz="1600" b="1" spc="125" dirty="0">
                <a:latin typeface="Gill Sans MT"/>
                <a:cs typeface="Gill Sans MT"/>
              </a:rPr>
              <a:t>fit</a:t>
            </a:r>
            <a:r>
              <a:rPr sz="1600" b="1" spc="45" dirty="0">
                <a:latin typeface="Gill Sans MT"/>
                <a:cs typeface="Gill Sans MT"/>
              </a:rPr>
              <a:t> </a:t>
            </a:r>
            <a:r>
              <a:rPr sz="1600" b="1" spc="155" dirty="0">
                <a:latin typeface="Gill Sans MT"/>
                <a:cs typeface="Gill Sans MT"/>
              </a:rPr>
              <a:t>line.</a:t>
            </a:r>
            <a:endParaRPr sz="1600">
              <a:latin typeface="Gill Sans MT"/>
              <a:cs typeface="Gill Sans MT"/>
            </a:endParaRPr>
          </a:p>
          <a:p>
            <a:pPr marL="18415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Tahoma"/>
              <a:buChar char="-"/>
              <a:tabLst>
                <a:tab pos="184150" algn="l"/>
              </a:tabLst>
            </a:pPr>
            <a:r>
              <a:rPr sz="1600" b="1" spc="-65" dirty="0">
                <a:latin typeface="Gill Sans MT"/>
                <a:cs typeface="Gill Sans MT"/>
              </a:rPr>
              <a:t>AUC </a:t>
            </a:r>
            <a:r>
              <a:rPr sz="1600" b="1" spc="405" dirty="0">
                <a:latin typeface="Gill Sans MT"/>
                <a:cs typeface="Gill Sans MT"/>
              </a:rPr>
              <a:t>&gt; </a:t>
            </a:r>
            <a:r>
              <a:rPr sz="1600" b="1" spc="295" dirty="0">
                <a:latin typeface="Gill Sans MT"/>
                <a:cs typeface="Gill Sans MT"/>
              </a:rPr>
              <a:t>70%</a:t>
            </a:r>
            <a:r>
              <a:rPr sz="1600" b="1" spc="-245" dirty="0">
                <a:latin typeface="Gill Sans MT"/>
                <a:cs typeface="Gill Sans MT"/>
              </a:rPr>
              <a:t> </a:t>
            </a:r>
            <a:r>
              <a:rPr sz="1600" b="1" spc="190" dirty="0">
                <a:latin typeface="Gill Sans MT"/>
                <a:cs typeface="Gill Sans MT"/>
              </a:rPr>
              <a:t>is </a:t>
            </a:r>
            <a:r>
              <a:rPr sz="1600" b="1" spc="180" dirty="0">
                <a:latin typeface="Gill Sans MT"/>
                <a:cs typeface="Gill Sans MT"/>
              </a:rPr>
              <a:t>reasonably </a:t>
            </a:r>
            <a:r>
              <a:rPr sz="1600" b="1" spc="175" dirty="0">
                <a:latin typeface="Gill Sans MT"/>
                <a:cs typeface="Gill Sans MT"/>
              </a:rPr>
              <a:t>good.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80079" y="129539"/>
            <a:ext cx="994409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6350" y="129539"/>
            <a:ext cx="838200" cy="585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48990" y="196850"/>
            <a:ext cx="1139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ROC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Plot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8609" y="1197610"/>
            <a:ext cx="8719820" cy="341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8910" y="129539"/>
            <a:ext cx="4955540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6550" y="196850"/>
            <a:ext cx="46329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Adjusting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Cutoff/Threshold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3029" y="1016000"/>
            <a:ext cx="302641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4700" y="2148839"/>
            <a:ext cx="7787639" cy="343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02385"/>
            <a:ext cx="83185" cy="6654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2960" y="820420"/>
            <a:ext cx="5518150" cy="66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Set the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working Directory  </a:t>
            </a:r>
            <a:r>
              <a:rPr sz="1400" spc="70" dirty="0">
                <a:solidFill>
                  <a:srgbClr val="035F79"/>
                </a:solidFill>
                <a:latin typeface="Tahoma"/>
                <a:cs typeface="Tahoma"/>
              </a:rPr>
              <a:t>#setwd("D:/DataSscience/10_wipro/Talks/LogisticRegression")  </a:t>
            </a:r>
            <a:r>
              <a:rPr sz="1400" spc="40" dirty="0">
                <a:solidFill>
                  <a:srgbClr val="035F79"/>
                </a:solidFill>
                <a:latin typeface="Tahoma"/>
                <a:cs typeface="Tahoma"/>
              </a:rPr>
              <a:t>setwd("F:/0_1_Trainings/Wipro")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665985"/>
            <a:ext cx="83185" cy="44958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960" y="1681479"/>
            <a:ext cx="4873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 </a:t>
            </a:r>
            <a:r>
              <a:rPr sz="1400" spc="70" dirty="0">
                <a:solidFill>
                  <a:srgbClr val="035F79"/>
                </a:solidFill>
                <a:latin typeface="Tahoma"/>
                <a:cs typeface="Tahoma"/>
              </a:rPr>
              <a:t>Import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the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Data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Set 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diabetesdata=read.csv("diabetes.csv",</a:t>
            </a:r>
            <a:r>
              <a:rPr sz="1400" spc="4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header=TRUE)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313685"/>
            <a:ext cx="83185" cy="15176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2960" y="2330450"/>
            <a:ext cx="660908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Split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Data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set</a:t>
            </a:r>
            <a:r>
              <a:rPr sz="1400" spc="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35F79"/>
                </a:solidFill>
                <a:latin typeface="Tahoma"/>
                <a:cs typeface="Tahoma"/>
              </a:rPr>
              <a:t>into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35F79"/>
                </a:solidFill>
                <a:latin typeface="Tahoma"/>
                <a:cs typeface="Tahoma"/>
              </a:rPr>
              <a:t>Training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and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Test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in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70:30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proportion</a:t>
            </a:r>
            <a:endParaRPr sz="1400">
              <a:latin typeface="Tahoma"/>
              <a:cs typeface="Tahoma"/>
            </a:endParaRPr>
          </a:p>
          <a:p>
            <a:pPr marL="12700" marR="85725">
              <a:lnSpc>
                <a:spcPct val="100000"/>
              </a:lnSpc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35F79"/>
                </a:solidFill>
                <a:latin typeface="Tahoma"/>
                <a:cs typeface="Tahoma"/>
              </a:rPr>
              <a:t>First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run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35F79"/>
                </a:solidFill>
                <a:latin typeface="Tahoma"/>
                <a:cs typeface="Tahoma"/>
              </a:rPr>
              <a:t>model</a:t>
            </a:r>
            <a:r>
              <a:rPr sz="1400" spc="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on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035F79"/>
                </a:solidFill>
                <a:latin typeface="Tahoma"/>
                <a:cs typeface="Tahoma"/>
              </a:rPr>
              <a:t>Traininf</a:t>
            </a:r>
            <a:r>
              <a:rPr sz="1400" spc="4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Data</a:t>
            </a:r>
            <a:r>
              <a:rPr sz="1400" spc="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and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then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validate</a:t>
            </a:r>
            <a:r>
              <a:rPr sz="1400" spc="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35F79"/>
                </a:solidFill>
                <a:latin typeface="Tahoma"/>
                <a:cs typeface="Tahoma"/>
              </a:rPr>
              <a:t>it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with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Test</a:t>
            </a:r>
            <a:r>
              <a:rPr sz="14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data.  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library(caret)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set.seed(123)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70"/>
              </a:lnSpc>
              <a:spcBef>
                <a:spcPts val="65"/>
              </a:spcBef>
            </a:pP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index 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&lt;-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createDataPartition(diabetesdata$Outcome,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p=0.70,</a:t>
            </a:r>
            <a:r>
              <a:rPr sz="1400" spc="-23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35F79"/>
                </a:solidFill>
                <a:latin typeface="Tahoma"/>
                <a:cs typeface="Tahoma"/>
              </a:rPr>
              <a:t>list=FALSE) 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trainingdata 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&lt;-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diabetesdata[</a:t>
            </a:r>
            <a:r>
              <a:rPr sz="1400" spc="-14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35F79"/>
                </a:solidFill>
                <a:latin typeface="Tahoma"/>
                <a:cs typeface="Tahoma"/>
              </a:rPr>
              <a:t>index,]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35"/>
              </a:lnSpc>
            </a:pP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testdata 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&lt;-</a:t>
            </a:r>
            <a:r>
              <a:rPr sz="1400" spc="-8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35F79"/>
                </a:solidFill>
                <a:latin typeface="Tahoma"/>
                <a:cs typeface="Tahoma"/>
              </a:rPr>
              <a:t>diabetesdata[-index,]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4028185"/>
            <a:ext cx="83185" cy="66548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2960" y="4046220"/>
            <a:ext cx="1984375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 </a:t>
            </a:r>
            <a:r>
              <a:rPr sz="1400" spc="80" dirty="0">
                <a:solidFill>
                  <a:srgbClr val="035F79"/>
                </a:solidFill>
                <a:latin typeface="Tahoma"/>
                <a:cs typeface="Tahoma"/>
              </a:rPr>
              <a:t>List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400" spc="-254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35F79"/>
                </a:solidFill>
                <a:latin typeface="Tahoma"/>
                <a:cs typeface="Tahoma"/>
              </a:rPr>
              <a:t>Dimensions  </a:t>
            </a: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dim(trainingdata)  dim(testdata)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890516"/>
            <a:ext cx="83185" cy="87884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6169405"/>
            <a:ext cx="83185" cy="4521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2960" y="4908550"/>
            <a:ext cx="7669530" cy="173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10940">
              <a:lnSpc>
                <a:spcPct val="100000"/>
              </a:lnSpc>
              <a:spcBef>
                <a:spcPts val="100"/>
              </a:spcBef>
            </a:pPr>
            <a:r>
              <a:rPr sz="1400" spc="150" dirty="0">
                <a:solidFill>
                  <a:srgbClr val="035F79"/>
                </a:solidFill>
                <a:latin typeface="Tahoma"/>
                <a:cs typeface="Tahoma"/>
              </a:rPr>
              <a:t>###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35F79"/>
                </a:solidFill>
                <a:latin typeface="Tahoma"/>
                <a:cs typeface="Tahoma"/>
              </a:rPr>
              <a:t>Predict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35F79"/>
                </a:solidFill>
                <a:latin typeface="Tahoma"/>
                <a:cs typeface="Tahoma"/>
              </a:rPr>
              <a:t>and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check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35F79"/>
                </a:solidFill>
                <a:latin typeface="Tahoma"/>
                <a:cs typeface="Tahoma"/>
              </a:rPr>
              <a:t>on</a:t>
            </a:r>
            <a:r>
              <a:rPr sz="14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35F79"/>
                </a:solidFill>
                <a:latin typeface="Tahoma"/>
                <a:cs typeface="Tahoma"/>
              </a:rPr>
              <a:t>Training</a:t>
            </a:r>
            <a:r>
              <a:rPr sz="14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35F79"/>
                </a:solidFill>
                <a:latin typeface="Tahoma"/>
                <a:cs typeface="Tahoma"/>
              </a:rPr>
              <a:t>Data  </a:t>
            </a:r>
            <a:r>
              <a:rPr sz="1400" spc="80" dirty="0">
                <a:solidFill>
                  <a:srgbClr val="035F79"/>
                </a:solidFill>
                <a:latin typeface="Tahoma"/>
                <a:cs typeface="Tahoma"/>
              </a:rPr>
              <a:t>attach(trainingdata)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400" spc="110" dirty="0">
                <a:solidFill>
                  <a:srgbClr val="035F79"/>
                </a:solidFill>
                <a:latin typeface="Tahoma"/>
                <a:cs typeface="Tahoma"/>
              </a:rPr>
              <a:t>#Model </a:t>
            </a:r>
            <a:r>
              <a:rPr sz="1400" spc="60" dirty="0">
                <a:solidFill>
                  <a:srgbClr val="035F79"/>
                </a:solidFill>
                <a:latin typeface="Tahoma"/>
                <a:cs typeface="Tahoma"/>
              </a:rPr>
              <a:t>Fitting 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logittrainingdata=glm(Outcome~Pregnancies+Glucose+BloodPressure+SkinThicknes  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s+Insulin+BMI</a:t>
            </a:r>
            <a:endParaRPr sz="1400">
              <a:latin typeface="Tahoma"/>
              <a:cs typeface="Tahoma"/>
            </a:endParaRPr>
          </a:p>
          <a:p>
            <a:pPr marL="12700" marR="1076960">
              <a:lnSpc>
                <a:spcPts val="1680"/>
              </a:lnSpc>
              <a:spcBef>
                <a:spcPts val="45"/>
              </a:spcBef>
            </a:pPr>
            <a:r>
              <a:rPr sz="1400" spc="85" dirty="0">
                <a:solidFill>
                  <a:srgbClr val="035F79"/>
                </a:solidFill>
                <a:latin typeface="Tahoma"/>
                <a:cs typeface="Tahoma"/>
              </a:rPr>
              <a:t>+DiabetesPedigreeFunction+Age,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data=trainingdata,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family=binomial) 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#logittrainingdata=glm(Outcome~., data=trainingdata, 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family=binomial)  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#logittrainingdata=glm(Outcome~.-SkinThickness,</a:t>
            </a:r>
            <a:r>
              <a:rPr sz="1400" spc="2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35F79"/>
                </a:solidFill>
                <a:latin typeface="Tahoma"/>
                <a:cs typeface="Tahoma"/>
              </a:rPr>
              <a:t>data=trainingdata,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7870" y="129539"/>
            <a:ext cx="1277619" cy="585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46779" y="196850"/>
            <a:ext cx="944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5" dirty="0">
                <a:latin typeface="Arial"/>
                <a:cs typeface="Arial"/>
              </a:rPr>
              <a:t>c</a:t>
            </a:r>
            <a:r>
              <a:rPr sz="2000" b="1" spc="-5" dirty="0">
                <a:latin typeface="Arial"/>
                <a:cs typeface="Arial"/>
              </a:rPr>
              <a:t>o</a:t>
            </a:r>
            <a:r>
              <a:rPr sz="2000" b="1" spc="5" dirty="0">
                <a:latin typeface="Arial"/>
                <a:cs typeface="Arial"/>
              </a:rPr>
              <a:t>d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r>
              <a:rPr spc="105" dirty="0"/>
              <a:t>1</a:t>
            </a:r>
          </a:p>
          <a:p>
            <a:pPr marL="38100">
              <a:lnSpc>
                <a:spcPct val="100000"/>
              </a:lnSpc>
            </a:pPr>
            <a:r>
              <a:rPr spc="105" dirty="0"/>
              <a:t>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22960" y="6625652"/>
            <a:ext cx="1557655" cy="23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40" dirty="0">
                <a:solidFill>
                  <a:srgbClr val="035F79"/>
                </a:solidFill>
                <a:latin typeface="Tahoma"/>
                <a:cs typeface="Tahoma"/>
              </a:rPr>
              <a:t>f</a:t>
            </a:r>
            <a:r>
              <a:rPr sz="1400" spc="12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400" spc="180" dirty="0">
                <a:solidFill>
                  <a:srgbClr val="035F79"/>
                </a:solidFill>
                <a:latin typeface="Tahoma"/>
                <a:cs typeface="Tahoma"/>
              </a:rPr>
              <a:t>m</a:t>
            </a:r>
            <a:r>
              <a:rPr sz="1400" spc="75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400" spc="65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400" spc="120" dirty="0">
                <a:solidFill>
                  <a:srgbClr val="035F79"/>
                </a:solidFill>
                <a:latin typeface="Tahoma"/>
                <a:cs typeface="Tahoma"/>
              </a:rPr>
              <a:t>y</a:t>
            </a:r>
            <a:r>
              <a:rPr sz="1400" spc="155" dirty="0">
                <a:solidFill>
                  <a:srgbClr val="035F79"/>
                </a:solidFill>
                <a:latin typeface="Tahoma"/>
                <a:cs typeface="Tahoma"/>
              </a:rPr>
              <a:t>=</a:t>
            </a:r>
            <a:r>
              <a:rPr sz="1400" spc="100" dirty="0">
                <a:solidFill>
                  <a:srgbClr val="035F79"/>
                </a:solidFill>
                <a:latin typeface="Tahoma"/>
                <a:cs typeface="Tahoma"/>
              </a:rPr>
              <a:t>b</a:t>
            </a:r>
            <a:r>
              <a:rPr sz="1400" spc="65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400" spc="105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400" spc="95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400" spc="190" dirty="0">
                <a:solidFill>
                  <a:srgbClr val="035F79"/>
                </a:solidFill>
                <a:latin typeface="Tahoma"/>
                <a:cs typeface="Tahoma"/>
              </a:rPr>
              <a:t>m</a:t>
            </a:r>
            <a:r>
              <a:rPr sz="1400" spc="65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400" spc="12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400" spc="65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400" spc="10" dirty="0">
                <a:solidFill>
                  <a:srgbClr val="035F79"/>
                </a:solidFill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4939" y="137160"/>
            <a:ext cx="4982210" cy="58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7339" y="471169"/>
            <a:ext cx="4678680" cy="6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92580" y="196850"/>
            <a:ext cx="4155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u="heavy" spc="17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Algorithms </a:t>
            </a:r>
            <a:r>
              <a:rPr sz="2000" b="1" u="heavy" spc="16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to </a:t>
            </a:r>
            <a:r>
              <a:rPr sz="2000" b="1" u="heavy" spc="22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solve</a:t>
            </a:r>
            <a:r>
              <a:rPr sz="2000" b="1" u="heavy" spc="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 </a:t>
            </a:r>
            <a:r>
              <a:rPr sz="2000" b="1" u="heavy" spc="25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Business </a:t>
            </a:r>
            <a:r>
              <a:rPr sz="2000" b="1" spc="250" dirty="0">
                <a:latin typeface="Gill Sans MT"/>
                <a:cs typeface="Gill Sans MT"/>
              </a:rPr>
              <a:t> </a:t>
            </a:r>
            <a:r>
              <a:rPr sz="2000" b="1" u="heavy" spc="19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Problems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342389"/>
            <a:ext cx="8229600" cy="382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2</a:t>
            </a:fld>
            <a:endParaRPr spc="10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6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540"/>
            <a:ext cx="9144000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9279" y="1270"/>
            <a:ext cx="4743450" cy="598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70"/>
            <a:ext cx="9088120" cy="1018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3339"/>
            <a:ext cx="9144000" cy="9004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570229"/>
            <a:ext cx="717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665985"/>
            <a:ext cx="71755" cy="62738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438146"/>
            <a:ext cx="71755" cy="42418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046729"/>
            <a:ext cx="71755" cy="18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707389"/>
            <a:ext cx="5861685" cy="58839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360"/>
              </a:spcBef>
            </a:pPr>
            <a:r>
              <a:rPr sz="1100" spc="-50" dirty="0">
                <a:solidFill>
                  <a:srgbClr val="035F79"/>
                </a:solidFill>
                <a:latin typeface="Tahoma"/>
                <a:cs typeface="Tahoma"/>
              </a:rPr>
              <a:t>****************************************#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6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library(lmtest)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6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lrtest(logittrainingdata)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6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#****************************************Step </a:t>
            </a:r>
            <a:r>
              <a:rPr sz="1100" spc="95" dirty="0">
                <a:solidFill>
                  <a:srgbClr val="035F79"/>
                </a:solidFill>
                <a:latin typeface="Tahoma"/>
                <a:cs typeface="Tahoma"/>
              </a:rPr>
              <a:t>2 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Pseudo </a:t>
            </a: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R</a:t>
            </a:r>
            <a:r>
              <a:rPr sz="1100" spc="-7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Square</a:t>
            </a:r>
            <a:endParaRPr sz="11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</a:pPr>
            <a:r>
              <a:rPr sz="1100" spc="-50" dirty="0">
                <a:solidFill>
                  <a:srgbClr val="035F79"/>
                </a:solidFill>
                <a:latin typeface="Tahoma"/>
                <a:cs typeface="Tahoma"/>
              </a:rPr>
              <a:t>*************************************************#</a:t>
            </a:r>
            <a:endParaRPr sz="1100">
              <a:latin typeface="Tahoma"/>
              <a:cs typeface="Tahoma"/>
            </a:endParaRPr>
          </a:p>
          <a:p>
            <a:pPr marL="299085" marR="4013200">
              <a:lnSpc>
                <a:spcPct val="119700"/>
              </a:lnSpc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library(pscl)  </a:t>
            </a: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p</a:t>
            </a: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R</a:t>
            </a:r>
            <a:r>
              <a:rPr sz="1100" spc="100" dirty="0">
                <a:solidFill>
                  <a:srgbClr val="035F79"/>
                </a:solidFill>
                <a:latin typeface="Tahoma"/>
                <a:cs typeface="Tahoma"/>
              </a:rPr>
              <a:t>2</a:t>
            </a:r>
            <a:r>
              <a:rPr sz="1100" spc="30" dirty="0">
                <a:solidFill>
                  <a:srgbClr val="035F79"/>
                </a:solidFill>
                <a:latin typeface="Tahoma"/>
                <a:cs typeface="Tahoma"/>
              </a:rPr>
              <a:t>(</a:t>
            </a:r>
            <a:r>
              <a:rPr sz="1100" spc="20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g</a:t>
            </a:r>
            <a:r>
              <a:rPr sz="1100" spc="5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100" spc="55" dirty="0">
                <a:solidFill>
                  <a:srgbClr val="035F79"/>
                </a:solidFill>
                <a:latin typeface="Tahoma"/>
                <a:cs typeface="Tahoma"/>
              </a:rPr>
              <a:t>tt</a:t>
            </a:r>
            <a:r>
              <a:rPr sz="1100" spc="50" dirty="0">
                <a:solidFill>
                  <a:srgbClr val="035F79"/>
                </a:solidFill>
                <a:latin typeface="Tahoma"/>
                <a:cs typeface="Tahoma"/>
              </a:rPr>
              <a:t>r</a:t>
            </a:r>
            <a:r>
              <a:rPr sz="1100" spc="9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100" spc="5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100" spc="5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100" spc="90" dirty="0">
                <a:solidFill>
                  <a:srgbClr val="035F79"/>
                </a:solidFill>
                <a:latin typeface="Tahoma"/>
                <a:cs typeface="Tahoma"/>
              </a:rPr>
              <a:t>g</a:t>
            </a: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d</a:t>
            </a:r>
            <a:r>
              <a:rPr sz="1100" spc="9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100" spc="55" dirty="0">
                <a:solidFill>
                  <a:srgbClr val="035F79"/>
                </a:solidFill>
                <a:latin typeface="Tahoma"/>
                <a:cs typeface="Tahoma"/>
              </a:rPr>
              <a:t>t</a:t>
            </a:r>
            <a:r>
              <a:rPr sz="1100" spc="9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100" spc="5" dirty="0">
                <a:solidFill>
                  <a:srgbClr val="035F79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299085" marR="1475105">
              <a:lnSpc>
                <a:spcPct val="100000"/>
              </a:lnSpc>
              <a:spcBef>
                <a:spcPts val="259"/>
              </a:spcBef>
            </a:pP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#****************************************Step </a:t>
            </a:r>
            <a:r>
              <a:rPr sz="1100" spc="95" dirty="0">
                <a:solidFill>
                  <a:srgbClr val="035F79"/>
                </a:solidFill>
                <a:latin typeface="Tahoma"/>
                <a:cs typeface="Tahoma"/>
              </a:rPr>
              <a:t>3 </a:t>
            </a:r>
            <a:r>
              <a:rPr sz="1100" spc="55" dirty="0">
                <a:solidFill>
                  <a:srgbClr val="035F79"/>
                </a:solidFill>
                <a:latin typeface="Tahoma"/>
                <a:cs typeface="Tahoma"/>
              </a:rPr>
              <a:t>Individual  </a:t>
            </a:r>
            <a:r>
              <a:rPr sz="1100" spc="-25" dirty="0">
                <a:solidFill>
                  <a:srgbClr val="035F79"/>
                </a:solidFill>
                <a:latin typeface="Tahoma"/>
                <a:cs typeface="Tahoma"/>
              </a:rPr>
              <a:t>Coefficients*****************************************#</a:t>
            </a:r>
            <a:endParaRPr sz="1100">
              <a:latin typeface="Tahoma"/>
              <a:cs typeface="Tahoma"/>
            </a:endParaRPr>
          </a:p>
          <a:p>
            <a:pPr marL="299085" marR="876935">
              <a:lnSpc>
                <a:spcPct val="119700"/>
              </a:lnSpc>
              <a:spcBef>
                <a:spcPts val="10"/>
              </a:spcBef>
            </a:pP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summary(logittrainingdata)  </a:t>
            </a: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#****************************************Step </a:t>
            </a:r>
            <a:r>
              <a:rPr sz="1100" spc="95" dirty="0">
                <a:solidFill>
                  <a:srgbClr val="035F79"/>
                </a:solidFill>
                <a:latin typeface="Tahoma"/>
                <a:cs typeface="Tahoma"/>
              </a:rPr>
              <a:t>4 </a:t>
            </a:r>
            <a:r>
              <a:rPr sz="1100" spc="90" dirty="0">
                <a:solidFill>
                  <a:srgbClr val="035F79"/>
                </a:solidFill>
                <a:latin typeface="Tahoma"/>
                <a:cs typeface="Tahoma"/>
              </a:rPr>
              <a:t>ODDS </a:t>
            </a:r>
            <a:r>
              <a:rPr sz="1100" spc="5" dirty="0">
                <a:solidFill>
                  <a:srgbClr val="035F79"/>
                </a:solidFill>
                <a:latin typeface="Tahoma"/>
                <a:cs typeface="Tahoma"/>
              </a:rPr>
              <a:t>RATIO </a:t>
            </a:r>
            <a:r>
              <a:rPr sz="1100" spc="-5" dirty="0">
                <a:solidFill>
                  <a:srgbClr val="035F79"/>
                </a:solidFill>
                <a:latin typeface="Tahoma"/>
                <a:cs typeface="Tahoma"/>
              </a:rPr>
              <a:t>- </a:t>
            </a: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EXP</a:t>
            </a:r>
            <a:endParaRPr sz="11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</a:pPr>
            <a:r>
              <a:rPr sz="1100" spc="-50" dirty="0">
                <a:solidFill>
                  <a:srgbClr val="035F79"/>
                </a:solidFill>
                <a:latin typeface="Tahoma"/>
                <a:cs typeface="Tahoma"/>
              </a:rPr>
              <a:t>**********************************************#</a:t>
            </a:r>
            <a:endParaRPr sz="1100">
              <a:latin typeface="Tahoma"/>
              <a:cs typeface="Tahoma"/>
            </a:endParaRPr>
          </a:p>
          <a:p>
            <a:pPr marL="299085" marR="923290">
              <a:lnSpc>
                <a:spcPct val="100000"/>
              </a:lnSpc>
              <a:spcBef>
                <a:spcPts val="259"/>
              </a:spcBef>
            </a:pP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#****************************************Step </a:t>
            </a:r>
            <a:r>
              <a:rPr sz="1100" spc="95" dirty="0">
                <a:solidFill>
                  <a:srgbClr val="035F79"/>
                </a:solidFill>
                <a:latin typeface="Tahoma"/>
                <a:cs typeface="Tahoma"/>
              </a:rPr>
              <a:t>5 </a:t>
            </a: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Predictor </a:t>
            </a: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Variable  </a:t>
            </a:r>
            <a:r>
              <a:rPr sz="1100" spc="-25" dirty="0">
                <a:solidFill>
                  <a:srgbClr val="035F79"/>
                </a:solidFill>
                <a:latin typeface="Tahoma"/>
                <a:cs typeface="Tahoma"/>
              </a:rPr>
              <a:t>Importance**************************************#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#confint(logittrainingdata)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#exp(coef(logittrainingdata))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#exp(confint(logittrainingdata))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#Newdata1=data.frame(Age&gt;30)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#Probability1=predict(logittrainingdata, </a:t>
            </a: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Newdata1,</a:t>
            </a: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type="response")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#Probability1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#Odds1=Probability1/(1-Probability1)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7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80" dirty="0">
                <a:solidFill>
                  <a:srgbClr val="035F79"/>
                </a:solidFill>
                <a:latin typeface="Tahoma"/>
                <a:cs typeface="Tahoma"/>
              </a:rPr>
              <a:t>#Newdata2=data.frame(Age&lt;=30)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#Probability1=predict(logittrainingdata, </a:t>
            </a: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Newdata2,</a:t>
            </a: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type="response")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#Probability1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0" dirty="0">
                <a:solidFill>
                  <a:srgbClr val="035F79"/>
                </a:solidFill>
                <a:latin typeface="Tahoma"/>
                <a:cs typeface="Tahoma"/>
              </a:rPr>
              <a:t>#Odds1=Probability1/(1-Probability1)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9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#OddsRatio=Odds1/Odds0</a:t>
            </a:r>
            <a:endParaRPr sz="11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27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#****************************************Step </a:t>
            </a:r>
            <a:r>
              <a:rPr sz="1100" spc="95" dirty="0">
                <a:solidFill>
                  <a:srgbClr val="035F79"/>
                </a:solidFill>
                <a:latin typeface="Tahoma"/>
                <a:cs typeface="Tahoma"/>
              </a:rPr>
              <a:t>6 </a:t>
            </a:r>
            <a:r>
              <a:rPr sz="1100" spc="70" dirty="0">
                <a:solidFill>
                  <a:srgbClr val="035F79"/>
                </a:solidFill>
                <a:latin typeface="Tahoma"/>
                <a:cs typeface="Tahoma"/>
              </a:rPr>
              <a:t>Confusion </a:t>
            </a: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Matrix/Classification  </a:t>
            </a:r>
            <a:r>
              <a:rPr sz="1100" spc="-40" dirty="0">
                <a:solidFill>
                  <a:srgbClr val="035F79"/>
                </a:solidFill>
                <a:latin typeface="Tahoma"/>
                <a:cs typeface="Tahoma"/>
              </a:rPr>
              <a:t>Table******************************#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5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theprobs=fitted(logittrainingdata)</a:t>
            </a:r>
            <a:endParaRPr sz="110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270"/>
              </a:spcBef>
              <a:buClr>
                <a:srgbClr val="09CFD8"/>
              </a:buClr>
              <a:buSzPct val="95454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gg=floor(theprobs+0.3)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9140" y="137160"/>
            <a:ext cx="1275080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31540" y="471169"/>
            <a:ext cx="970280" cy="66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48050" y="196850"/>
            <a:ext cx="22097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u="heavy" spc="185" dirty="0">
                <a:solidFill>
                  <a:srgbClr val="035F79"/>
                </a:solidFill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#************************************</a:t>
            </a:r>
            <a:r>
              <a:rPr sz="3000" b="1" spc="-187" baseline="-9722" dirty="0">
                <a:latin typeface="Gill Sans MT"/>
                <a:cs typeface="Gill Sans MT"/>
              </a:rPr>
              <a:t>c</a:t>
            </a:r>
            <a:r>
              <a:rPr sz="1100" spc="-125" dirty="0"/>
              <a:t>***</a:t>
            </a:r>
            <a:r>
              <a:rPr sz="3000" b="1" spc="-187" baseline="-9722" dirty="0">
                <a:latin typeface="Gill Sans MT"/>
                <a:cs typeface="Gill Sans MT"/>
              </a:rPr>
              <a:t>o</a:t>
            </a:r>
            <a:r>
              <a:rPr sz="1100" spc="-125" dirty="0"/>
              <a:t>*S</a:t>
            </a:r>
            <a:r>
              <a:rPr sz="3000" b="1" spc="-187" baseline="-9722" dirty="0">
                <a:latin typeface="Gill Sans MT"/>
                <a:cs typeface="Gill Sans MT"/>
              </a:rPr>
              <a:t>d</a:t>
            </a:r>
            <a:r>
              <a:rPr sz="1100" spc="-125" dirty="0"/>
              <a:t>te</a:t>
            </a:r>
            <a:r>
              <a:rPr sz="3000" b="1" spc="-187" baseline="-9722" dirty="0">
                <a:latin typeface="Gill Sans MT"/>
                <a:cs typeface="Gill Sans MT"/>
              </a:rPr>
              <a:t>e</a:t>
            </a:r>
            <a:r>
              <a:rPr sz="1100" spc="-125" dirty="0"/>
              <a:t>p </a:t>
            </a:r>
            <a:r>
              <a:rPr sz="1100" spc="-40" dirty="0"/>
              <a:t>1</a:t>
            </a:r>
            <a:r>
              <a:rPr sz="3000" b="1" spc="-60" baseline="-9722" dirty="0">
                <a:latin typeface="Gill Sans MT"/>
                <a:cs typeface="Gill Sans MT"/>
              </a:rPr>
              <a:t>s</a:t>
            </a:r>
            <a:r>
              <a:rPr sz="1100" spc="-40" dirty="0"/>
              <a:t>Log </a:t>
            </a:r>
            <a:r>
              <a:rPr sz="1100" spc="65" dirty="0"/>
              <a:t>Likelihood Ratio</a:t>
            </a:r>
            <a:r>
              <a:rPr sz="1100" spc="-165" dirty="0"/>
              <a:t> </a:t>
            </a:r>
            <a:r>
              <a:rPr sz="1100" spc="15" dirty="0"/>
              <a:t>Test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60750" y="791209"/>
            <a:ext cx="830580" cy="0"/>
          </a:xfrm>
          <a:custGeom>
            <a:avLst/>
            <a:gdLst/>
            <a:ahLst/>
            <a:cxnLst/>
            <a:rect l="l" t="t" r="r" b="b"/>
            <a:pathLst>
              <a:path w="830579">
                <a:moveTo>
                  <a:pt x="0" y="0"/>
                </a:moveTo>
                <a:lnTo>
                  <a:pt x="830580" y="0"/>
                </a:lnTo>
              </a:path>
            </a:pathLst>
          </a:custGeom>
          <a:ln w="15240">
            <a:solidFill>
              <a:srgbClr val="035F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20430" y="6553979"/>
            <a:ext cx="122555" cy="3860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6608891"/>
            <a:ext cx="71755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960" y="6608946"/>
            <a:ext cx="2751455" cy="18859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75" dirty="0">
                <a:solidFill>
                  <a:srgbClr val="035F79"/>
                </a:solidFill>
                <a:latin typeface="Tahoma"/>
                <a:cs typeface="Tahoma"/>
              </a:rPr>
              <a:t>table(Actual=Outcome,</a:t>
            </a:r>
            <a:r>
              <a:rPr sz="1100" spc="-3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35F79"/>
                </a:solidFill>
                <a:latin typeface="Tahoma"/>
                <a:cs typeface="Tahoma"/>
              </a:rPr>
              <a:t>Prediction=gg)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8350" y="2973070"/>
            <a:ext cx="7942580" cy="3382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0220" y="1662429"/>
            <a:ext cx="61906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434" dirty="0">
                <a:solidFill>
                  <a:srgbClr val="000000"/>
                </a:solidFill>
              </a:rPr>
              <a:t>THANK </a:t>
            </a:r>
            <a:r>
              <a:rPr sz="6600" spc="290" dirty="0">
                <a:solidFill>
                  <a:srgbClr val="000000"/>
                </a:solidFill>
              </a:rPr>
              <a:t>YOU</a:t>
            </a:r>
            <a:r>
              <a:rPr sz="6600" spc="-450" dirty="0">
                <a:solidFill>
                  <a:srgbClr val="000000"/>
                </a:solidFill>
              </a:rPr>
              <a:t> </a:t>
            </a:r>
            <a:r>
              <a:rPr sz="6600" spc="440" dirty="0">
                <a:solidFill>
                  <a:srgbClr val="000000"/>
                </a:solidFill>
              </a:rPr>
              <a:t>!!!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8520430" y="6553979"/>
            <a:ext cx="122555" cy="3860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6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540"/>
            <a:ext cx="9144000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9279" y="1270"/>
            <a:ext cx="4743450" cy="598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70"/>
            <a:ext cx="9088120" cy="1018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3339"/>
            <a:ext cx="9144000" cy="9004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857250"/>
            <a:ext cx="7883525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09CFD8"/>
              </a:buClr>
              <a:buSzPct val="93750"/>
              <a:buFont typeface="Calibri"/>
              <a:buChar char="•"/>
              <a:tabLst>
                <a:tab pos="287020" algn="l"/>
              </a:tabLst>
            </a:pP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In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statistical modeling,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regression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analysis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is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a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statistical process 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for 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estimating the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relationships </a:t>
            </a:r>
            <a:r>
              <a:rPr sz="1600" spc="135" dirty="0">
                <a:solidFill>
                  <a:srgbClr val="035F79"/>
                </a:solidFill>
                <a:latin typeface="Tahoma"/>
                <a:cs typeface="Tahoma"/>
              </a:rPr>
              <a:t>among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variables. </a:t>
            </a:r>
            <a:r>
              <a:rPr sz="1600" spc="-35" dirty="0">
                <a:solidFill>
                  <a:srgbClr val="035F79"/>
                </a:solidFill>
                <a:latin typeface="Tahoma"/>
                <a:cs typeface="Tahoma"/>
              </a:rPr>
              <a:t>It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includes </a:t>
            </a:r>
            <a:r>
              <a:rPr sz="1600" spc="145" dirty="0">
                <a:solidFill>
                  <a:srgbClr val="035F79"/>
                </a:solidFill>
                <a:latin typeface="Tahoma"/>
                <a:cs typeface="Tahoma"/>
              </a:rPr>
              <a:t>many</a:t>
            </a:r>
            <a:r>
              <a:rPr sz="1600" spc="-7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techniques  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for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modeling </a:t>
            </a:r>
            <a:r>
              <a:rPr sz="1600" spc="125" dirty="0">
                <a:solidFill>
                  <a:srgbClr val="035F79"/>
                </a:solidFill>
                <a:latin typeface="Tahoma"/>
                <a:cs typeface="Tahoma"/>
              </a:rPr>
              <a:t>and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analyzing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several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variables,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when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the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focus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is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on the 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relationship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between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a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dependent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variable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and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one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or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more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independent 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variables </a:t>
            </a:r>
            <a:r>
              <a:rPr sz="1600" spc="60" dirty="0">
                <a:solidFill>
                  <a:srgbClr val="035F79"/>
                </a:solidFill>
                <a:latin typeface="Tahoma"/>
                <a:cs typeface="Tahoma"/>
              </a:rPr>
              <a:t>(or</a:t>
            </a:r>
            <a:r>
              <a:rPr sz="1600" spc="-114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'predictors').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240" y="4806950"/>
            <a:ext cx="793305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7780" indent="-274320">
              <a:lnSpc>
                <a:spcPct val="100000"/>
              </a:lnSpc>
              <a:spcBef>
                <a:spcPts val="100"/>
              </a:spcBef>
              <a:buClr>
                <a:srgbClr val="09CFD8"/>
              </a:buClr>
              <a:buSzPct val="93750"/>
              <a:buFont typeface="Calibri"/>
              <a:buChar char="•"/>
              <a:tabLst>
                <a:tab pos="299720" algn="l"/>
              </a:tabLst>
            </a:pP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Correlation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and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Regression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are not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the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same.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Correlation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quantifies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the  degree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to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which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two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variables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are </a:t>
            </a:r>
            <a:r>
              <a:rPr sz="1600" spc="85" dirty="0">
                <a:solidFill>
                  <a:srgbClr val="035F79"/>
                </a:solidFill>
                <a:latin typeface="Tahoma"/>
                <a:cs typeface="Tahoma"/>
              </a:rPr>
              <a:t>related.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Correlation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does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not 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fit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a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line 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through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data</a:t>
            </a:r>
            <a:r>
              <a:rPr sz="16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points.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Simply</a:t>
            </a:r>
            <a:r>
              <a:rPr sz="1600" spc="49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You</a:t>
            </a:r>
            <a:r>
              <a:rPr sz="1600" spc="-4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are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computing</a:t>
            </a:r>
            <a:r>
              <a:rPr sz="1600" spc="-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correlation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coefficient</a:t>
            </a:r>
            <a:endParaRPr sz="1600">
              <a:latin typeface="Tahoma"/>
              <a:cs typeface="Tahoma"/>
            </a:endParaRPr>
          </a:p>
          <a:p>
            <a:pPr marL="299085" marR="225425">
              <a:lnSpc>
                <a:spcPts val="1920"/>
              </a:lnSpc>
              <a:spcBef>
                <a:spcPts val="55"/>
              </a:spcBef>
              <a:tabLst>
                <a:tab pos="4465955" algn="l"/>
              </a:tabLst>
            </a:pPr>
            <a:r>
              <a:rPr sz="1600" spc="30" dirty="0">
                <a:solidFill>
                  <a:srgbClr val="035F79"/>
                </a:solidFill>
                <a:latin typeface="Tahoma"/>
                <a:cs typeface="Tahoma"/>
              </a:rPr>
              <a:t>(r)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that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tells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you</a:t>
            </a:r>
            <a:r>
              <a:rPr sz="1600" spc="-3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how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much</a:t>
            </a:r>
            <a:r>
              <a:rPr sz="1600" spc="-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one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variable	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tends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to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change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when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other 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one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does.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33979" y="137160"/>
            <a:ext cx="2565399" cy="586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01620" y="196850"/>
            <a:ext cx="1540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150" dirty="0">
                <a:solidFill>
                  <a:srgbClr val="000000"/>
                </a:solidFill>
              </a:rPr>
              <a:t>What </a:t>
            </a:r>
            <a:r>
              <a:rPr sz="2000" spc="114" dirty="0">
                <a:solidFill>
                  <a:srgbClr val="000000"/>
                </a:solidFill>
              </a:rPr>
              <a:t>is  </a:t>
            </a:r>
            <a:r>
              <a:rPr sz="2000" spc="45" dirty="0">
                <a:solidFill>
                  <a:srgbClr val="000000"/>
                </a:solidFill>
              </a:rPr>
              <a:t>R</a:t>
            </a:r>
            <a:r>
              <a:rPr sz="2000" spc="160" dirty="0">
                <a:solidFill>
                  <a:srgbClr val="000000"/>
                </a:solidFill>
              </a:rPr>
              <a:t>e</a:t>
            </a:r>
            <a:r>
              <a:rPr sz="2000" spc="155" dirty="0">
                <a:solidFill>
                  <a:srgbClr val="000000"/>
                </a:solidFill>
              </a:rPr>
              <a:t>g</a:t>
            </a:r>
            <a:r>
              <a:rPr sz="2000" spc="45" dirty="0">
                <a:solidFill>
                  <a:srgbClr val="000000"/>
                </a:solidFill>
              </a:rPr>
              <a:t>r</a:t>
            </a:r>
            <a:r>
              <a:rPr sz="2000" spc="170" dirty="0">
                <a:solidFill>
                  <a:srgbClr val="000000"/>
                </a:solidFill>
              </a:rPr>
              <a:t>e</a:t>
            </a:r>
            <a:r>
              <a:rPr sz="2000" spc="135" dirty="0">
                <a:solidFill>
                  <a:srgbClr val="000000"/>
                </a:solidFill>
              </a:rPr>
              <a:t>s</a:t>
            </a:r>
            <a:r>
              <a:rPr sz="2000" spc="155" dirty="0">
                <a:solidFill>
                  <a:srgbClr val="000000"/>
                </a:solidFill>
              </a:rPr>
              <a:t>s</a:t>
            </a:r>
            <a:r>
              <a:rPr sz="2000" spc="60" dirty="0">
                <a:solidFill>
                  <a:srgbClr val="000000"/>
                </a:solidFill>
              </a:rPr>
              <a:t>i</a:t>
            </a:r>
            <a:r>
              <a:rPr sz="2000" spc="130" dirty="0">
                <a:solidFill>
                  <a:srgbClr val="000000"/>
                </a:solidFill>
              </a:rPr>
              <a:t>o</a:t>
            </a:r>
            <a:r>
              <a:rPr sz="2000" spc="140" dirty="0">
                <a:solidFill>
                  <a:srgbClr val="000000"/>
                </a:solidFill>
              </a:rPr>
              <a:t>n</a:t>
            </a:r>
            <a:r>
              <a:rPr sz="2000" spc="110" dirty="0">
                <a:solidFill>
                  <a:srgbClr val="000000"/>
                </a:solidFill>
              </a:rPr>
              <a:t>?</a:t>
            </a:r>
            <a:endParaRPr sz="2000"/>
          </a:p>
        </p:txBody>
      </p:sp>
      <p:sp>
        <p:nvSpPr>
          <p:cNvPr id="11" name="object 11"/>
          <p:cNvSpPr/>
          <p:nvPr/>
        </p:nvSpPr>
        <p:spPr>
          <a:xfrm>
            <a:off x="637540" y="2278379"/>
            <a:ext cx="6572250" cy="2085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3</a:t>
            </a:fld>
            <a:endParaRPr spc="10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6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540"/>
            <a:ext cx="9144000" cy="1024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9279" y="1270"/>
            <a:ext cx="4743450" cy="598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270"/>
            <a:ext cx="9088120" cy="1018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3339"/>
            <a:ext cx="9144000" cy="9004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2454909"/>
            <a:ext cx="8018145" cy="372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41300">
              <a:lnSpc>
                <a:spcPct val="100000"/>
              </a:lnSpc>
              <a:spcBef>
                <a:spcPts val="100"/>
              </a:spcBef>
              <a:buClr>
                <a:srgbClr val="09CFD8"/>
              </a:buClr>
              <a:buSzPct val="95833"/>
              <a:buFont typeface="Arial"/>
              <a:buAutoNum type="arabicPeriod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Linear Regression </a:t>
            </a:r>
            <a:r>
              <a:rPr sz="1200" b="1" dirty="0">
                <a:solidFill>
                  <a:srgbClr val="035F79"/>
                </a:solidFill>
                <a:latin typeface="Arial"/>
                <a:cs typeface="Arial"/>
              </a:rPr>
              <a:t>: </a:t>
            </a:r>
            <a:r>
              <a:rPr sz="1200" spc="-5" dirty="0">
                <a:latin typeface="Arial"/>
                <a:cs typeface="Arial"/>
              </a:rPr>
              <a:t>Dependent variable is continuous, independent variable(s) </a:t>
            </a:r>
            <a:r>
              <a:rPr sz="1200" dirty="0">
                <a:latin typeface="Arial"/>
                <a:cs typeface="Arial"/>
              </a:rPr>
              <a:t>can be</a:t>
            </a:r>
            <a:r>
              <a:rPr sz="1200" dirty="0">
                <a:solidFill>
                  <a:srgbClr val="F39000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F39000"/>
                </a:solidFill>
                <a:uFill>
                  <a:solidFill>
                    <a:srgbClr val="F39000"/>
                  </a:solidFill>
                </a:uFill>
                <a:latin typeface="Arial"/>
                <a:cs typeface="Arial"/>
                <a:hlinkClick r:id="rId7"/>
              </a:rPr>
              <a:t>continuous </a:t>
            </a:r>
            <a:r>
              <a:rPr sz="1200" u="sng" dirty="0">
                <a:solidFill>
                  <a:srgbClr val="F39000"/>
                </a:solidFill>
                <a:uFill>
                  <a:solidFill>
                    <a:srgbClr val="F39000"/>
                  </a:solidFill>
                </a:uFill>
                <a:latin typeface="Arial"/>
                <a:cs typeface="Arial"/>
                <a:hlinkClick r:id="rId7"/>
              </a:rPr>
              <a:t>or </a:t>
            </a:r>
            <a:r>
              <a:rPr sz="1200" u="sng" spc="-5" dirty="0">
                <a:uFill>
                  <a:solidFill>
                    <a:srgbClr val="F39000"/>
                  </a:solidFill>
                </a:uFill>
                <a:latin typeface="Arial"/>
                <a:cs typeface="Arial"/>
                <a:hlinkClick r:id="rId7"/>
              </a:rPr>
              <a:t>discrete</a:t>
            </a:r>
            <a:r>
              <a:rPr sz="1200" spc="-5" dirty="0">
                <a:latin typeface="Arial"/>
                <a:cs typeface="Arial"/>
              </a:rPr>
              <a:t>, </a:t>
            </a:r>
            <a:r>
              <a:rPr sz="1200" dirty="0">
                <a:latin typeface="Arial"/>
                <a:cs typeface="Arial"/>
              </a:rPr>
              <a:t>and  </a:t>
            </a:r>
            <a:r>
              <a:rPr sz="1200" spc="-5" dirty="0">
                <a:latin typeface="Arial"/>
                <a:cs typeface="Arial"/>
              </a:rPr>
              <a:t>nature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regression line is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linear.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9CFD8"/>
              </a:buClr>
              <a:buFont typeface="Arial"/>
              <a:buAutoNum type="arabicPeriod"/>
            </a:pP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lr>
                <a:srgbClr val="09CFD8"/>
              </a:buClr>
              <a:buSzPct val="95833"/>
              <a:buAutoNum type="arabicPeriod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Logistic Regression: </a:t>
            </a:r>
            <a:r>
              <a:rPr sz="1200" spc="-5" dirty="0">
                <a:latin typeface="Arial"/>
                <a:cs typeface="Arial"/>
              </a:rPr>
              <a:t>Dependent variable is binary </a:t>
            </a:r>
            <a:r>
              <a:rPr sz="1200" dirty="0">
                <a:latin typeface="Arial"/>
                <a:cs typeface="Arial"/>
              </a:rPr>
              <a:t>(0/ 1, </a:t>
            </a:r>
            <a:r>
              <a:rPr sz="1200" spc="-20" dirty="0">
                <a:latin typeface="Arial"/>
                <a:cs typeface="Arial"/>
              </a:rPr>
              <a:t>True/ </a:t>
            </a:r>
            <a:r>
              <a:rPr sz="1200" spc="-5" dirty="0">
                <a:latin typeface="Arial"/>
                <a:cs typeface="Arial"/>
              </a:rPr>
              <a:t>False, </a:t>
            </a:r>
            <a:r>
              <a:rPr sz="1200" spc="-50" dirty="0">
                <a:latin typeface="Arial"/>
                <a:cs typeface="Arial"/>
              </a:rPr>
              <a:t>Yes/</a:t>
            </a:r>
            <a:r>
              <a:rPr sz="1200" spc="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9CFD8"/>
              </a:buClr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241300" marR="502920" indent="-228600">
              <a:lnSpc>
                <a:spcPct val="100000"/>
              </a:lnSpc>
              <a:buClr>
                <a:srgbClr val="09CFD8"/>
              </a:buClr>
              <a:buSzPct val="95833"/>
              <a:buAutoNum type="arabicPeriod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Polynomial Regression: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regression equation is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polynomial regression equation if the power </a:t>
            </a:r>
            <a:r>
              <a:rPr sz="1200" dirty="0">
                <a:latin typeface="Arial"/>
                <a:cs typeface="Arial"/>
              </a:rPr>
              <a:t>of  </a:t>
            </a:r>
            <a:r>
              <a:rPr sz="1200" spc="-5" dirty="0">
                <a:latin typeface="Arial"/>
                <a:cs typeface="Arial"/>
              </a:rPr>
              <a:t>independent variable is more </a:t>
            </a:r>
            <a:r>
              <a:rPr sz="1200" dirty="0">
                <a:latin typeface="Arial"/>
                <a:cs typeface="Arial"/>
              </a:rPr>
              <a:t>than 1, the </a:t>
            </a:r>
            <a:r>
              <a:rPr sz="1200" spc="-5" dirty="0">
                <a:latin typeface="Arial"/>
                <a:cs typeface="Arial"/>
              </a:rPr>
              <a:t>best fit line is </a:t>
            </a:r>
            <a:r>
              <a:rPr sz="1200" dirty="0">
                <a:latin typeface="Arial"/>
                <a:cs typeface="Arial"/>
              </a:rPr>
              <a:t>not a </a:t>
            </a:r>
            <a:r>
              <a:rPr sz="1200" spc="-5" dirty="0">
                <a:latin typeface="Arial"/>
                <a:cs typeface="Arial"/>
              </a:rPr>
              <a:t>straight line. It </a:t>
            </a:r>
            <a:r>
              <a:rPr sz="1200" dirty="0">
                <a:latin typeface="Arial"/>
                <a:cs typeface="Arial"/>
              </a:rPr>
              <a:t>is </a:t>
            </a:r>
            <a:r>
              <a:rPr sz="1200" spc="-5" dirty="0">
                <a:latin typeface="Arial"/>
                <a:cs typeface="Arial"/>
              </a:rPr>
              <a:t>rather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curve </a:t>
            </a:r>
            <a:r>
              <a:rPr sz="1200" dirty="0">
                <a:latin typeface="Arial"/>
                <a:cs typeface="Arial"/>
              </a:rPr>
              <a:t>that fits </a:t>
            </a:r>
            <a:r>
              <a:rPr sz="1200" spc="-5" dirty="0">
                <a:latin typeface="Arial"/>
                <a:cs typeface="Arial"/>
              </a:rPr>
              <a:t>into the  data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points.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9CFD8"/>
              </a:buClr>
              <a:buFont typeface="Arial"/>
              <a:buAutoNum type="arabicPeriod"/>
            </a:pPr>
            <a:endParaRPr sz="1500">
              <a:latin typeface="Arial"/>
              <a:cs typeface="Arial"/>
            </a:endParaRPr>
          </a:p>
          <a:p>
            <a:pPr marL="241300" marR="496570" indent="-228600">
              <a:lnSpc>
                <a:spcPct val="100000"/>
              </a:lnSpc>
              <a:buClr>
                <a:srgbClr val="09CFD8"/>
              </a:buClr>
              <a:buSzPct val="95833"/>
              <a:buAutoNum type="arabicPeriod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Stepwise Regression: </a:t>
            </a:r>
            <a:r>
              <a:rPr sz="1200" spc="-5" dirty="0">
                <a:latin typeface="Arial"/>
                <a:cs typeface="Arial"/>
              </a:rPr>
              <a:t>when we deal </a:t>
            </a:r>
            <a:r>
              <a:rPr sz="1200" spc="-10" dirty="0">
                <a:latin typeface="Arial"/>
                <a:cs typeface="Arial"/>
              </a:rPr>
              <a:t>with multiple </a:t>
            </a:r>
            <a:r>
              <a:rPr sz="1200" spc="-5" dirty="0">
                <a:latin typeface="Arial"/>
                <a:cs typeface="Arial"/>
              </a:rPr>
              <a:t>independent variables. </a:t>
            </a: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this technique, the selection </a:t>
            </a:r>
            <a:r>
              <a:rPr sz="1200" dirty="0">
                <a:latin typeface="Arial"/>
                <a:cs typeface="Arial"/>
              </a:rPr>
              <a:t>of  </a:t>
            </a:r>
            <a:r>
              <a:rPr sz="1200" spc="-5" dirty="0">
                <a:latin typeface="Arial"/>
                <a:cs typeface="Arial"/>
              </a:rPr>
              <a:t>independent variables is </a:t>
            </a:r>
            <a:r>
              <a:rPr sz="1200" dirty="0">
                <a:latin typeface="Arial"/>
                <a:cs typeface="Arial"/>
              </a:rPr>
              <a:t>done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the help of an </a:t>
            </a:r>
            <a:r>
              <a:rPr sz="1200" spc="-5" dirty="0">
                <a:latin typeface="Arial"/>
                <a:cs typeface="Arial"/>
              </a:rPr>
              <a:t>automatic </a:t>
            </a:r>
            <a:r>
              <a:rPr sz="1200" dirty="0">
                <a:latin typeface="Arial"/>
                <a:cs typeface="Arial"/>
              </a:rPr>
              <a:t>process, </a:t>
            </a:r>
            <a:r>
              <a:rPr sz="1200" spc="-5" dirty="0">
                <a:latin typeface="Arial"/>
                <a:cs typeface="Arial"/>
              </a:rPr>
              <a:t>which involves </a:t>
            </a:r>
            <a:r>
              <a:rPr sz="1200" i="1" dirty="0">
                <a:latin typeface="Arial"/>
                <a:cs typeface="Arial"/>
              </a:rPr>
              <a:t>no </a:t>
            </a:r>
            <a:r>
              <a:rPr sz="1200" dirty="0">
                <a:latin typeface="Arial"/>
                <a:cs typeface="Arial"/>
              </a:rPr>
              <a:t>human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intervention.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9CFD8"/>
              </a:buClr>
              <a:buFont typeface="Arial"/>
              <a:buAutoNum type="arabicPeriod"/>
            </a:pPr>
            <a:endParaRPr sz="17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lr>
                <a:srgbClr val="09CFD8"/>
              </a:buClr>
              <a:buSzPct val="95833"/>
              <a:buAutoNum type="arabicPeriod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Ridge Regression: </a:t>
            </a:r>
            <a:r>
              <a:rPr sz="1200" spc="-5" dirty="0">
                <a:latin typeface="Arial"/>
                <a:cs typeface="Arial"/>
              </a:rPr>
              <a:t>Ridge Regression is </a:t>
            </a:r>
            <a:r>
              <a:rPr sz="1200" dirty="0">
                <a:latin typeface="Arial"/>
                <a:cs typeface="Arial"/>
              </a:rPr>
              <a:t>a </a:t>
            </a:r>
            <a:r>
              <a:rPr sz="1200" spc="-5" dirty="0">
                <a:latin typeface="Arial"/>
                <a:cs typeface="Arial"/>
              </a:rPr>
              <a:t>technique </a:t>
            </a:r>
            <a:r>
              <a:rPr sz="1200" dirty="0">
                <a:latin typeface="Arial"/>
                <a:cs typeface="Arial"/>
              </a:rPr>
              <a:t>used </a:t>
            </a:r>
            <a:r>
              <a:rPr sz="1200" spc="-5" dirty="0">
                <a:latin typeface="Arial"/>
                <a:cs typeface="Arial"/>
              </a:rPr>
              <a:t>when the </a:t>
            </a:r>
            <a:r>
              <a:rPr sz="1200" dirty="0">
                <a:latin typeface="Arial"/>
                <a:cs typeface="Arial"/>
              </a:rPr>
              <a:t>data </a:t>
            </a:r>
            <a:r>
              <a:rPr sz="1200" spc="-10" dirty="0">
                <a:latin typeface="Arial"/>
                <a:cs typeface="Arial"/>
              </a:rPr>
              <a:t>suffers </a:t>
            </a:r>
            <a:r>
              <a:rPr sz="1200" spc="-5" dirty="0">
                <a:latin typeface="Arial"/>
                <a:cs typeface="Arial"/>
              </a:rPr>
              <a:t>from</a:t>
            </a:r>
            <a:r>
              <a:rPr sz="1200" spc="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multicollinearity</a:t>
            </a:r>
            <a:endParaRPr sz="1200">
              <a:latin typeface="Arial"/>
              <a:cs typeface="Arial"/>
            </a:endParaRPr>
          </a:p>
          <a:p>
            <a:pPr marL="241300" marR="13716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 </a:t>
            </a:r>
            <a:r>
              <a:rPr sz="1200" spc="-5" dirty="0">
                <a:latin typeface="Arial"/>
                <a:cs typeface="Arial"/>
              </a:rPr>
              <a:t>independent variables are highly correlated). In </a:t>
            </a:r>
            <a:r>
              <a:rPr sz="1200" spc="-15" dirty="0">
                <a:latin typeface="Arial"/>
                <a:cs typeface="Arial"/>
              </a:rPr>
              <a:t>multicollinearity, </a:t>
            </a:r>
            <a:r>
              <a:rPr sz="1200" dirty="0">
                <a:latin typeface="Arial"/>
                <a:cs typeface="Arial"/>
              </a:rPr>
              <a:t>even </a:t>
            </a:r>
            <a:r>
              <a:rPr sz="1200" spc="-5" dirty="0">
                <a:latin typeface="Arial"/>
                <a:cs typeface="Arial"/>
              </a:rPr>
              <a:t>though the least squares estimates (OLS)  are unbiased, their variances are large which deviates the observed value </a:t>
            </a:r>
            <a:r>
              <a:rPr sz="1200" dirty="0">
                <a:latin typeface="Arial"/>
                <a:cs typeface="Arial"/>
              </a:rPr>
              <a:t>far </a:t>
            </a:r>
            <a:r>
              <a:rPr sz="1200" spc="-5" dirty="0">
                <a:latin typeface="Arial"/>
                <a:cs typeface="Arial"/>
              </a:rPr>
              <a:t>from the </a:t>
            </a:r>
            <a:r>
              <a:rPr sz="1200" dirty="0">
                <a:latin typeface="Arial"/>
                <a:cs typeface="Arial"/>
              </a:rPr>
              <a:t>true</a:t>
            </a:r>
            <a:r>
              <a:rPr sz="1200" spc="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Arial"/>
              <a:cs typeface="Arial"/>
            </a:endParaRPr>
          </a:p>
          <a:p>
            <a:pPr marL="241300" indent="-228600">
              <a:lnSpc>
                <a:spcPts val="1365"/>
              </a:lnSpc>
              <a:buClr>
                <a:srgbClr val="09CFD8"/>
              </a:buClr>
              <a:buSzPct val="95833"/>
              <a:buAutoNum type="arabicPeriod" startAt="6"/>
              <a:tabLst>
                <a:tab pos="241300" algn="l"/>
              </a:tabLst>
            </a:pP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Lasso Regression: </a:t>
            </a:r>
            <a:r>
              <a:rPr sz="1200" spc="-5" dirty="0">
                <a:latin typeface="Arial"/>
                <a:cs typeface="Arial"/>
              </a:rPr>
              <a:t>Similar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Ridge Regression, Lasso (Least </a:t>
            </a:r>
            <a:r>
              <a:rPr sz="1200" spc="-10" dirty="0">
                <a:latin typeface="Arial"/>
                <a:cs typeface="Arial"/>
              </a:rPr>
              <a:t>Absolute </a:t>
            </a:r>
            <a:r>
              <a:rPr sz="1200" spc="-5" dirty="0">
                <a:latin typeface="Arial"/>
                <a:cs typeface="Arial"/>
              </a:rPr>
              <a:t>Shrinkage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Selection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Operator)</a:t>
            </a:r>
            <a:endParaRPr sz="1200">
              <a:latin typeface="Arial"/>
              <a:cs typeface="Arial"/>
            </a:endParaRPr>
          </a:p>
          <a:p>
            <a:pPr marL="241300" marR="197485">
              <a:lnSpc>
                <a:spcPts val="1300"/>
              </a:lnSpc>
              <a:spcBef>
                <a:spcPts val="85"/>
              </a:spcBef>
            </a:pPr>
            <a:r>
              <a:rPr sz="1200" spc="-5" dirty="0">
                <a:latin typeface="Arial"/>
                <a:cs typeface="Arial"/>
              </a:rPr>
              <a:t>also penalizes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absolute size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the regression coefficients. In addition, it is capable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reducing the variability 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improving </a:t>
            </a:r>
            <a:r>
              <a:rPr sz="1200" dirty="0">
                <a:latin typeface="Arial"/>
                <a:cs typeface="Arial"/>
              </a:rPr>
              <a:t>the accuracy of </a:t>
            </a:r>
            <a:r>
              <a:rPr sz="1200" spc="-5" dirty="0">
                <a:latin typeface="Arial"/>
                <a:cs typeface="Arial"/>
              </a:rPr>
              <a:t>linear regression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models.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398259"/>
            <a:ext cx="7841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sz="1150" b="1" spc="-10" dirty="0">
                <a:solidFill>
                  <a:srgbClr val="09CFD8"/>
                </a:solidFill>
                <a:latin typeface="Arial"/>
                <a:cs typeface="Arial"/>
              </a:rPr>
              <a:t>7. </a:t>
            </a:r>
            <a:r>
              <a:rPr sz="1200" b="1" spc="-5" dirty="0">
                <a:solidFill>
                  <a:srgbClr val="035F79"/>
                </a:solidFill>
                <a:latin typeface="Arial"/>
                <a:cs typeface="Arial"/>
              </a:rPr>
              <a:t>ElasticNet Regression: </a:t>
            </a:r>
            <a:r>
              <a:rPr sz="1200" spc="-5" dirty="0">
                <a:latin typeface="Arial"/>
                <a:cs typeface="Arial"/>
              </a:rPr>
              <a:t>ElasticNet is hybrid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Lasso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Ridge Regression techniques. </a:t>
            </a:r>
            <a:r>
              <a:rPr sz="1200" dirty="0">
                <a:latin typeface="Arial"/>
                <a:cs typeface="Arial"/>
              </a:rPr>
              <a:t>It </a:t>
            </a:r>
            <a:r>
              <a:rPr sz="1200" spc="-5" dirty="0">
                <a:latin typeface="Arial"/>
                <a:cs typeface="Arial"/>
              </a:rPr>
              <a:t>is trained </a:t>
            </a:r>
            <a:r>
              <a:rPr sz="1200" spc="-10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L1 and  L2 </a:t>
            </a:r>
            <a:r>
              <a:rPr sz="1200" spc="-5" dirty="0">
                <a:latin typeface="Arial"/>
                <a:cs typeface="Arial"/>
              </a:rPr>
              <a:t>prior </a:t>
            </a:r>
            <a:r>
              <a:rPr sz="1200" dirty="0">
                <a:latin typeface="Arial"/>
                <a:cs typeface="Arial"/>
              </a:rPr>
              <a:t>as </a:t>
            </a:r>
            <a:r>
              <a:rPr sz="1200" spc="-15" dirty="0">
                <a:latin typeface="Arial"/>
                <a:cs typeface="Arial"/>
              </a:rPr>
              <a:t>regularizer. </a:t>
            </a:r>
            <a:r>
              <a:rPr sz="1200" spc="-5" dirty="0">
                <a:latin typeface="Arial"/>
                <a:cs typeface="Arial"/>
              </a:rPr>
              <a:t>Elastic-net is useful when there are multiple features which are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correlated.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6200" y="137160"/>
            <a:ext cx="2600960" cy="586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8600" y="471169"/>
            <a:ext cx="2296160" cy="66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85110" y="196850"/>
            <a:ext cx="1608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u="heavy" spc="9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Type </a:t>
            </a:r>
            <a:r>
              <a:rPr sz="2000" b="1" u="heavy" spc="22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of </a:t>
            </a:r>
            <a:r>
              <a:rPr sz="2000" b="1" spc="225" dirty="0">
                <a:latin typeface="Gill Sans MT"/>
                <a:cs typeface="Gill Sans MT"/>
              </a:rPr>
              <a:t> </a:t>
            </a:r>
            <a:r>
              <a:rPr sz="2000" b="1" u="heavy" spc="17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</a:t>
            </a:r>
            <a:r>
              <a:rPr sz="2000" b="1" u="heavy" spc="24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e</a:t>
            </a:r>
            <a:r>
              <a:rPr sz="2000" b="1" u="heavy" spc="229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g</a:t>
            </a:r>
            <a:r>
              <a:rPr sz="2000" b="1" u="heavy" spc="18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</a:t>
            </a:r>
            <a:r>
              <a:rPr sz="2000" b="1" u="heavy" spc="24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e</a:t>
            </a:r>
            <a:r>
              <a:rPr sz="2000" b="1" u="heavy" spc="32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ss</a:t>
            </a:r>
            <a:r>
              <a:rPr sz="2000" b="1" u="heavy" spc="12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i</a:t>
            </a:r>
            <a:r>
              <a:rPr sz="2000" b="1" u="heavy" spc="18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o</a:t>
            </a:r>
            <a:r>
              <a:rPr sz="2000" b="1" u="heavy" spc="254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23439" y="735330"/>
            <a:ext cx="4395470" cy="16268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45830" y="6543040"/>
            <a:ext cx="122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035B74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5539" y="12700"/>
            <a:ext cx="1353819" cy="811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2959" y="12700"/>
            <a:ext cx="2057400" cy="811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8900" y="478790"/>
            <a:ext cx="2578100" cy="82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0489" y="95250"/>
            <a:ext cx="1899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spc="23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Logit</a:t>
            </a:r>
            <a:r>
              <a:rPr sz="2800" b="1" u="heavy" spc="114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 </a:t>
            </a:r>
            <a:r>
              <a:rPr sz="2800" b="1" u="heavy" spc="24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Use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3189" y="560194"/>
            <a:ext cx="1109980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60"/>
              </a:lnSpc>
            </a:pPr>
            <a:r>
              <a:rPr sz="2800" b="1" spc="240" dirty="0">
                <a:solidFill>
                  <a:srgbClr val="035F79"/>
                </a:solidFill>
                <a:latin typeface="Gill Sans MT"/>
                <a:cs typeface="Gill Sans MT"/>
              </a:rPr>
              <a:t>c</a:t>
            </a:r>
            <a:r>
              <a:rPr sz="2800" b="1" spc="380" dirty="0">
                <a:solidFill>
                  <a:srgbClr val="035F79"/>
                </a:solidFill>
                <a:latin typeface="Gill Sans MT"/>
                <a:cs typeface="Gill Sans MT"/>
              </a:rPr>
              <a:t>a</a:t>
            </a:r>
            <a:r>
              <a:rPr sz="2800" b="1" spc="459" dirty="0">
                <a:solidFill>
                  <a:srgbClr val="035F79"/>
                </a:solidFill>
                <a:latin typeface="Gill Sans MT"/>
                <a:cs typeface="Gill Sans MT"/>
              </a:rPr>
              <a:t>s</a:t>
            </a:r>
            <a:r>
              <a:rPr sz="2800" b="1" spc="340" dirty="0">
                <a:solidFill>
                  <a:srgbClr val="035F79"/>
                </a:solidFill>
                <a:latin typeface="Gill Sans MT"/>
                <a:cs typeface="Gill Sans MT"/>
              </a:rPr>
              <a:t>e</a:t>
            </a:r>
            <a:r>
              <a:rPr sz="2800" b="1" spc="470" dirty="0">
                <a:solidFill>
                  <a:srgbClr val="035F79"/>
                </a:solidFill>
                <a:latin typeface="Gill Sans MT"/>
                <a:cs typeface="Gill Sans MT"/>
              </a:rPr>
              <a:t>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3189" y="934719"/>
            <a:ext cx="1109980" cy="0"/>
          </a:xfrm>
          <a:custGeom>
            <a:avLst/>
            <a:gdLst/>
            <a:ahLst/>
            <a:cxnLst/>
            <a:rect l="l" t="t" r="r" b="b"/>
            <a:pathLst>
              <a:path w="1109979">
                <a:moveTo>
                  <a:pt x="0" y="0"/>
                </a:moveTo>
                <a:lnTo>
                  <a:pt x="1109980" y="0"/>
                </a:lnTo>
              </a:path>
            </a:pathLst>
          </a:custGeom>
          <a:ln w="41910">
            <a:solidFill>
              <a:srgbClr val="035F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650" y="765809"/>
            <a:ext cx="6623050" cy="5199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5</a:t>
            </a:fld>
            <a:endParaRPr spc="10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864870"/>
            <a:ext cx="795210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" marR="330200" indent="-196850">
              <a:lnSpc>
                <a:spcPct val="100000"/>
              </a:lnSpc>
              <a:spcBef>
                <a:spcPts val="100"/>
              </a:spcBef>
              <a:buClr>
                <a:srgbClr val="09CFD8"/>
              </a:buClr>
              <a:buSzPct val="93750"/>
              <a:buFont typeface="Calibri"/>
              <a:buChar char="•"/>
              <a:tabLst>
                <a:tab pos="196850" algn="l"/>
              </a:tabLst>
            </a:pPr>
            <a:r>
              <a:rPr sz="1600" spc="-10" dirty="0">
                <a:latin typeface="Arial"/>
                <a:cs typeface="Arial"/>
              </a:rPr>
              <a:t>Whenever </a:t>
            </a:r>
            <a:r>
              <a:rPr sz="1600" spc="-5" dirty="0">
                <a:latin typeface="Arial"/>
                <a:cs typeface="Arial"/>
              </a:rPr>
              <a:t>the outcome of the </a:t>
            </a:r>
            <a:r>
              <a:rPr sz="1600" spc="-10" dirty="0">
                <a:latin typeface="Arial"/>
                <a:cs typeface="Arial"/>
              </a:rPr>
              <a:t>Dependent </a:t>
            </a:r>
            <a:r>
              <a:rPr sz="1600" spc="-5" dirty="0">
                <a:latin typeface="Arial"/>
                <a:cs typeface="Arial"/>
              </a:rPr>
              <a:t>variable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discrete, like 0/ 1, </a:t>
            </a:r>
            <a:r>
              <a:rPr sz="1600" spc="-30" dirty="0">
                <a:latin typeface="Arial"/>
                <a:cs typeface="Arial"/>
              </a:rPr>
              <a:t>True/ </a:t>
            </a:r>
            <a:r>
              <a:rPr sz="1600" spc="-5" dirty="0">
                <a:latin typeface="Arial"/>
                <a:cs typeface="Arial"/>
              </a:rPr>
              <a:t>False,  </a:t>
            </a:r>
            <a:r>
              <a:rPr sz="1600" spc="-70" dirty="0">
                <a:latin typeface="Arial"/>
                <a:cs typeface="Arial"/>
              </a:rPr>
              <a:t>Yes/ </a:t>
            </a:r>
            <a:r>
              <a:rPr sz="1600" spc="-5" dirty="0">
                <a:latin typeface="Arial"/>
                <a:cs typeface="Arial"/>
              </a:rPr>
              <a:t>No, </a:t>
            </a:r>
            <a:r>
              <a:rPr sz="1600" spc="-25" dirty="0">
                <a:latin typeface="Arial"/>
                <a:cs typeface="Arial"/>
              </a:rPr>
              <a:t>A, </a:t>
            </a:r>
            <a:r>
              <a:rPr sz="1600" dirty="0">
                <a:latin typeface="Arial"/>
                <a:cs typeface="Arial"/>
              </a:rPr>
              <a:t>B,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  <a:p>
            <a:pPr marL="196850" marR="17780" indent="-196850">
              <a:lnSpc>
                <a:spcPct val="100000"/>
              </a:lnSpc>
              <a:spcBef>
                <a:spcPts val="370"/>
              </a:spcBef>
              <a:buClr>
                <a:srgbClr val="09CFD8"/>
              </a:buClr>
              <a:buSzPct val="93750"/>
              <a:buFont typeface="Calibri"/>
              <a:buChar char="•"/>
              <a:tabLst>
                <a:tab pos="196850" algn="l"/>
              </a:tabLst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model guarantees </a:t>
            </a:r>
            <a:r>
              <a:rPr sz="1600" spc="-5" dirty="0">
                <a:latin typeface="Arial"/>
                <a:cs typeface="Arial"/>
              </a:rPr>
              <a:t>the probability of an observation </a:t>
            </a:r>
            <a:r>
              <a:rPr sz="1600" spc="-10" dirty="0">
                <a:latin typeface="Arial"/>
                <a:cs typeface="Arial"/>
              </a:rPr>
              <a:t>belonging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particular </a:t>
            </a:r>
            <a:r>
              <a:rPr sz="1600" spc="-10" dirty="0">
                <a:latin typeface="Arial"/>
                <a:cs typeface="Arial"/>
              </a:rPr>
              <a:t>group  </a:t>
            </a:r>
            <a:r>
              <a:rPr sz="1600" spc="-5" dirty="0">
                <a:latin typeface="Arial"/>
                <a:cs typeface="Arial"/>
              </a:rPr>
              <a:t>is </a:t>
            </a:r>
            <a:r>
              <a:rPr sz="1600" dirty="0">
                <a:latin typeface="Arial"/>
                <a:cs typeface="Arial"/>
              </a:rPr>
              <a:t>0 </a:t>
            </a:r>
            <a:r>
              <a:rPr sz="1600" spc="-5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1.</a:t>
            </a:r>
            <a:endParaRPr sz="1600">
              <a:latin typeface="Arial"/>
              <a:cs typeface="Arial"/>
            </a:endParaRPr>
          </a:p>
          <a:p>
            <a:pPr marL="196850" marR="161290" indent="-171450">
              <a:lnSpc>
                <a:spcPct val="100000"/>
              </a:lnSpc>
              <a:spcBef>
                <a:spcPts val="380"/>
              </a:spcBef>
              <a:buClr>
                <a:srgbClr val="09CFD8"/>
              </a:buClr>
              <a:buSzPct val="93750"/>
              <a:buFont typeface="Calibri"/>
              <a:buChar char="•"/>
              <a:tabLst>
                <a:tab pos="196850" algn="l"/>
              </a:tabLst>
            </a:pPr>
            <a:r>
              <a:rPr sz="1600" spc="-5" dirty="0">
                <a:latin typeface="Arial"/>
                <a:cs typeface="Arial"/>
              </a:rPr>
              <a:t>No matter how </a:t>
            </a:r>
            <a:r>
              <a:rPr sz="1600" spc="-10" dirty="0">
                <a:latin typeface="Arial"/>
                <a:cs typeface="Arial"/>
              </a:rPr>
              <a:t>hard </a:t>
            </a:r>
            <a:r>
              <a:rPr sz="1600" spc="-5" dirty="0">
                <a:latin typeface="Arial"/>
                <a:cs typeface="Arial"/>
              </a:rPr>
              <a:t>we </a:t>
            </a:r>
            <a:r>
              <a:rPr sz="1600" spc="-50" dirty="0">
                <a:latin typeface="Arial"/>
                <a:cs typeface="Arial"/>
              </a:rPr>
              <a:t>try, </a:t>
            </a:r>
            <a:r>
              <a:rPr sz="1600" spc="-5" dirty="0">
                <a:latin typeface="Arial"/>
                <a:cs typeface="Arial"/>
              </a:rPr>
              <a:t>OLS </a:t>
            </a:r>
            <a:r>
              <a:rPr sz="1600" spc="-10" dirty="0">
                <a:latin typeface="Arial"/>
                <a:cs typeface="Arial"/>
              </a:rPr>
              <a:t>regression </a:t>
            </a:r>
            <a:r>
              <a:rPr sz="1600" spc="-5" dirty="0">
                <a:latin typeface="Arial"/>
                <a:cs typeface="Arial"/>
              </a:rPr>
              <a:t>probability will be outside 0-1 </a:t>
            </a:r>
            <a:r>
              <a:rPr sz="1600" spc="-10" dirty="0">
                <a:latin typeface="Arial"/>
                <a:cs typeface="Arial"/>
              </a:rPr>
              <a:t>range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all  likelihood.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6489" y="12700"/>
            <a:ext cx="2722880" cy="811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6609" y="12700"/>
            <a:ext cx="2481580" cy="811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46700" y="12700"/>
            <a:ext cx="1362709" cy="8115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8580" y="478790"/>
            <a:ext cx="5156200" cy="82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1439" y="95250"/>
            <a:ext cx="2574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spc="17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Why</a:t>
            </a:r>
            <a:r>
              <a:rPr sz="2800" b="1" u="heavy" spc="12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 </a:t>
            </a:r>
            <a:r>
              <a:rPr sz="2800" b="1" u="heavy" spc="254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Logistic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1439" y="521970"/>
            <a:ext cx="33756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spc="280" dirty="0">
                <a:solidFill>
                  <a:srgbClr val="035F79"/>
                </a:solidFill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Regression/Logit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840" y="2891789"/>
            <a:ext cx="3314700" cy="2522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1409" y="3356609"/>
            <a:ext cx="5358130" cy="25742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6</a:t>
            </a:fld>
            <a:endParaRPr spc="10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854710"/>
            <a:ext cx="920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689" y="857250"/>
            <a:ext cx="39516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244" algn="l"/>
                <a:tab pos="1414145" algn="l"/>
                <a:tab pos="2195195" algn="l"/>
                <a:tab pos="3399154" algn="l"/>
              </a:tabLst>
            </a:pP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B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600" spc="125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r</a:t>
            </a:r>
            <a:r>
              <a:rPr sz="1600" spc="150" dirty="0">
                <a:solidFill>
                  <a:srgbClr val="035F79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g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200" dirty="0">
                <a:solidFill>
                  <a:srgbClr val="035F79"/>
                </a:solidFill>
                <a:latin typeface="Tahoma"/>
                <a:cs typeface="Tahoma"/>
              </a:rPr>
              <a:t>m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d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e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c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600" spc="190" dirty="0">
                <a:solidFill>
                  <a:srgbClr val="035F79"/>
                </a:solidFill>
                <a:latin typeface="Tahoma"/>
                <a:cs typeface="Tahoma"/>
              </a:rPr>
              <a:t>m</a:t>
            </a:r>
            <a:r>
              <a:rPr sz="1600" spc="200" dirty="0">
                <a:solidFill>
                  <a:srgbClr val="035F79"/>
                </a:solidFill>
                <a:latin typeface="Tahoma"/>
                <a:cs typeface="Tahoma"/>
              </a:rPr>
              <a:t>m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600" spc="60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600" spc="150" dirty="0">
                <a:solidFill>
                  <a:srgbClr val="035F79"/>
                </a:solidFill>
                <a:latin typeface="Tahoma"/>
                <a:cs typeface="Tahoma"/>
              </a:rPr>
              <a:t>y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d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e</a:t>
            </a:r>
            <a:r>
              <a:rPr sz="1600" spc="145" dirty="0">
                <a:solidFill>
                  <a:srgbClr val="035F79"/>
                </a:solidFill>
                <a:latin typeface="Tahoma"/>
                <a:cs typeface="Tahoma"/>
              </a:rPr>
              <a:t>a</a:t>
            </a:r>
            <a:r>
              <a:rPr sz="1600" spc="65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0929" y="857250"/>
            <a:ext cx="3582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4995" algn="l"/>
                <a:tab pos="1080135" algn="l"/>
                <a:tab pos="1753235" algn="l"/>
                <a:tab pos="2102485" algn="l"/>
                <a:tab pos="3315335" algn="l"/>
              </a:tabLst>
            </a:pP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w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t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h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t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h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s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s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u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e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o</a:t>
            </a:r>
            <a:r>
              <a:rPr sz="1600" spc="50" dirty="0">
                <a:solidFill>
                  <a:srgbClr val="035F79"/>
                </a:solidFill>
                <a:latin typeface="Tahoma"/>
                <a:cs typeface="Tahoma"/>
              </a:rPr>
              <a:t>f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c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l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ass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15" dirty="0">
                <a:solidFill>
                  <a:srgbClr val="035F79"/>
                </a:solidFill>
                <a:latin typeface="Tahoma"/>
                <a:cs typeface="Tahoma"/>
              </a:rPr>
              <a:t>f</a:t>
            </a:r>
            <a:r>
              <a:rPr sz="1600" spc="150" dirty="0">
                <a:solidFill>
                  <a:srgbClr val="035F79"/>
                </a:solidFill>
                <a:latin typeface="Tahoma"/>
                <a:cs typeface="Tahoma"/>
              </a:rPr>
              <a:t>y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i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n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g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	</a:t>
            </a:r>
            <a:r>
              <a:rPr sz="1600" spc="125" dirty="0">
                <a:solidFill>
                  <a:srgbClr val="035F79"/>
                </a:solidFill>
                <a:latin typeface="Tahoma"/>
                <a:cs typeface="Tahoma"/>
              </a:rPr>
              <a:t>an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1689" y="1101090"/>
            <a:ext cx="7661275" cy="51180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910"/>
              </a:lnSpc>
              <a:spcBef>
                <a:spcPts val="170"/>
              </a:spcBef>
              <a:tabLst>
                <a:tab pos="2259965" algn="l"/>
              </a:tabLst>
            </a:pP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observation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35F79"/>
                </a:solidFill>
                <a:latin typeface="Tahoma"/>
                <a:cs typeface="Tahoma"/>
              </a:rPr>
              <a:t>into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one	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of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two 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groups. </a:t>
            </a:r>
            <a:r>
              <a:rPr sz="1600" spc="-5" dirty="0">
                <a:solidFill>
                  <a:srgbClr val="035F79"/>
                </a:solidFill>
                <a:latin typeface="Tahoma"/>
                <a:cs typeface="Tahoma"/>
              </a:rPr>
              <a:t>In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this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sense 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it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is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similar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to two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group 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discriminant</a:t>
            </a:r>
            <a:r>
              <a:rPr sz="1600" spc="-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875536"/>
            <a:ext cx="92075" cy="6096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500" spc="-5" dirty="0">
                <a:solidFill>
                  <a:srgbClr val="09CFD8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689" y="1894839"/>
            <a:ext cx="7624445" cy="13398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Sigmoid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35F79"/>
                </a:solidFill>
                <a:latin typeface="Tahoma"/>
                <a:cs typeface="Tahoma"/>
              </a:rPr>
              <a:t>Curve</a:t>
            </a:r>
            <a:r>
              <a:rPr sz="1600" spc="-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also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known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as</a:t>
            </a:r>
            <a:r>
              <a:rPr sz="1600" spc="-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S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Curve.</a:t>
            </a:r>
            <a:endParaRPr sz="16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380"/>
              </a:spcBef>
            </a:pP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Odds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are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used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to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counteract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the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fact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that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linear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regression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produces 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probability</a:t>
            </a:r>
            <a:r>
              <a:rPr sz="1600" spc="2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outside</a:t>
            </a:r>
            <a:r>
              <a:rPr sz="1600" spc="56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600" spc="2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range</a:t>
            </a:r>
            <a:r>
              <a:rPr sz="1600" spc="2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35F79"/>
                </a:solidFill>
                <a:latin typeface="Tahoma"/>
                <a:cs typeface="Tahoma"/>
              </a:rPr>
              <a:t>of</a:t>
            </a:r>
            <a:r>
              <a:rPr sz="16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35F79"/>
                </a:solidFill>
                <a:latin typeface="Tahoma"/>
                <a:cs typeface="Tahoma"/>
              </a:rPr>
              <a:t>0</a:t>
            </a:r>
            <a:r>
              <a:rPr sz="1600" spc="2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35F79"/>
                </a:solidFill>
                <a:latin typeface="Tahoma"/>
                <a:cs typeface="Tahoma"/>
              </a:rPr>
              <a:t>and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35F79"/>
                </a:solidFill>
                <a:latin typeface="Tahoma"/>
                <a:cs typeface="Tahoma"/>
              </a:rPr>
              <a:t>1.</a:t>
            </a:r>
            <a:r>
              <a:rPr sz="16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Going</a:t>
            </a:r>
            <a:r>
              <a:rPr sz="16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with</a:t>
            </a:r>
            <a:r>
              <a:rPr sz="1600" spc="3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Odds</a:t>
            </a:r>
            <a:r>
              <a:rPr sz="16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35F79"/>
                </a:solidFill>
                <a:latin typeface="Tahoma"/>
                <a:cs typeface="Tahoma"/>
              </a:rPr>
              <a:t>forces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upper 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bound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on</a:t>
            </a:r>
            <a:r>
              <a:rPr sz="160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the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35F79"/>
                </a:solidFill>
                <a:latin typeface="Tahoma"/>
                <a:cs typeface="Tahoma"/>
              </a:rPr>
              <a:t>probability.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Lower</a:t>
            </a:r>
            <a:r>
              <a:rPr sz="1600" spc="50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35F79"/>
                </a:solidFill>
                <a:latin typeface="Tahoma"/>
                <a:cs typeface="Tahoma"/>
              </a:rPr>
              <a:t>bound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is</a:t>
            </a:r>
            <a:r>
              <a:rPr sz="1600" spc="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35F79"/>
                </a:solidFill>
                <a:latin typeface="Tahoma"/>
                <a:cs typeface="Tahoma"/>
              </a:rPr>
              <a:t>achieved</a:t>
            </a:r>
            <a:r>
              <a:rPr sz="1600" spc="-1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35F79"/>
                </a:solidFill>
                <a:latin typeface="Tahoma"/>
                <a:cs typeface="Tahoma"/>
              </a:rPr>
              <a:t>by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taking</a:t>
            </a:r>
            <a:r>
              <a:rPr sz="1600" spc="-2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35F79"/>
                </a:solidFill>
                <a:latin typeface="Tahoma"/>
                <a:cs typeface="Tahoma"/>
              </a:rPr>
              <a:t>natural</a:t>
            </a:r>
            <a:r>
              <a:rPr sz="1600" spc="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35F79"/>
                </a:solidFill>
                <a:latin typeface="Tahoma"/>
                <a:cs typeface="Tahoma"/>
              </a:rPr>
              <a:t>Log</a:t>
            </a:r>
            <a:r>
              <a:rPr sz="1600" spc="5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35F79"/>
                </a:solidFill>
                <a:latin typeface="Tahoma"/>
                <a:cs typeface="Tahoma"/>
              </a:rPr>
              <a:t>of  </a:t>
            </a:r>
            <a:r>
              <a:rPr sz="1600" spc="90" dirty="0">
                <a:solidFill>
                  <a:srgbClr val="035F79"/>
                </a:solidFill>
                <a:latin typeface="Tahoma"/>
                <a:cs typeface="Tahoma"/>
              </a:rPr>
              <a:t>regression</a:t>
            </a:r>
            <a:r>
              <a:rPr sz="1600" spc="-10" dirty="0">
                <a:solidFill>
                  <a:srgbClr val="035F79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35F79"/>
                </a:solidFill>
                <a:latin typeface="Tahoma"/>
                <a:cs typeface="Tahoma"/>
              </a:rPr>
              <a:t>value.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52420" y="137160"/>
            <a:ext cx="1068070" cy="58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1079" y="137160"/>
            <a:ext cx="1418589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4820" y="471169"/>
            <a:ext cx="1823720" cy="66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21329" y="196850"/>
            <a:ext cx="1304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u="heavy" spc="204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Some </a:t>
            </a:r>
            <a:r>
              <a:rPr sz="2000" b="1" spc="204" dirty="0">
                <a:latin typeface="Gill Sans MT"/>
                <a:cs typeface="Gill Sans MT"/>
              </a:rPr>
              <a:t> </a:t>
            </a:r>
            <a:r>
              <a:rPr sz="2000" b="1" u="heavy" spc="17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c</a:t>
            </a:r>
            <a:r>
              <a:rPr sz="2000" b="1" u="heavy" spc="18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o</a:t>
            </a:r>
            <a:r>
              <a:rPr sz="2000" b="1" u="heavy" spc="25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n</a:t>
            </a:r>
            <a:r>
              <a:rPr sz="2000" b="1" u="heavy" spc="17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c</a:t>
            </a:r>
            <a:r>
              <a:rPr sz="2000" b="1" u="heavy" spc="229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e</a:t>
            </a:r>
            <a:r>
              <a:rPr sz="2000" b="1" u="heavy" spc="27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p</a:t>
            </a:r>
            <a:r>
              <a:rPr sz="2000" b="1" u="heavy" spc="13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t</a:t>
            </a:r>
            <a:r>
              <a:rPr sz="2000" b="1" u="heavy" spc="33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s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610" y="3286759"/>
            <a:ext cx="4983480" cy="2621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0290" y="3285490"/>
            <a:ext cx="4083050" cy="2420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7</a:t>
            </a:fld>
            <a:endParaRPr spc="10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317750"/>
            <a:ext cx="9334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340100"/>
            <a:ext cx="9334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296155"/>
            <a:ext cx="93345" cy="61214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369305"/>
            <a:ext cx="93345" cy="9017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500" spc="-220" dirty="0">
                <a:solidFill>
                  <a:srgbClr val="09CFD8"/>
                </a:solidFill>
                <a:latin typeface="Calibri"/>
                <a:cs typeface="Calibri"/>
              </a:rPr>
              <a:t>•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1689" y="2327909"/>
            <a:ext cx="7640320" cy="397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 marR="5080" indent="-5715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One way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to conceptualize (non-technically) the </a:t>
            </a:r>
            <a:r>
              <a:rPr sz="1600" b="1" spc="-10" dirty="0">
                <a:solidFill>
                  <a:srgbClr val="035F79"/>
                </a:solidFill>
                <a:latin typeface="Arial"/>
                <a:cs typeface="Arial"/>
              </a:rPr>
              <a:t>probability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an event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number 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ways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that an event can occur divided by the total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possible</a:t>
            </a:r>
            <a:r>
              <a:rPr sz="1600" spc="-4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outcomes.</a:t>
            </a:r>
            <a:endParaRPr sz="1600">
              <a:latin typeface="Arial"/>
              <a:cs typeface="Arial"/>
            </a:endParaRPr>
          </a:p>
          <a:p>
            <a:pPr marL="12700" marR="239395">
              <a:lnSpc>
                <a:spcPts val="1920"/>
              </a:lnSpc>
              <a:spcBef>
                <a:spcPts val="55"/>
              </a:spcBef>
            </a:pP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odds for an event is the ratio of the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ways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event can occur to the 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number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ways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it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does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not</a:t>
            </a:r>
            <a:r>
              <a:rPr sz="1600" spc="10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35F79"/>
                </a:solidFill>
                <a:latin typeface="Arial"/>
                <a:cs typeface="Arial"/>
              </a:rPr>
              <a:t>occur.</a:t>
            </a:r>
            <a:endParaRPr sz="1600">
              <a:latin typeface="Arial"/>
              <a:cs typeface="Arial"/>
            </a:endParaRPr>
          </a:p>
          <a:p>
            <a:pPr marL="12700" marR="195580">
              <a:lnSpc>
                <a:spcPct val="100000"/>
              </a:lnSpc>
              <a:spcBef>
                <a:spcPts val="315"/>
              </a:spcBef>
            </a:pP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An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odds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ratio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(OR)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a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measure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association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between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an exposure and an  outcome. </a:t>
            </a:r>
            <a:r>
              <a:rPr sz="1600" spc="-15" dirty="0">
                <a:solidFill>
                  <a:srgbClr val="035F79"/>
                </a:solidFill>
                <a:latin typeface="Arial"/>
                <a:cs typeface="Arial"/>
              </a:rPr>
              <a:t>The OR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represents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odds that an outcome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will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occur given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particular  exposure, compared to the odds of the outcome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occurring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in the absence of that 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exposure.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Logit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successful due to Odds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Ratio.</a:t>
            </a:r>
            <a:endParaRPr sz="1600">
              <a:latin typeface="Arial"/>
              <a:cs typeface="Arial"/>
            </a:endParaRPr>
          </a:p>
          <a:p>
            <a:pPr marL="12700" marR="290195">
              <a:lnSpc>
                <a:spcPct val="100000"/>
              </a:lnSpc>
              <a:spcBef>
                <a:spcPts val="380"/>
              </a:spcBef>
            </a:pP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When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logistic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regression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calculated, the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regression coefficient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(b1)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 estimated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increase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log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odds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of the outcome per unit increase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value of  the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 exposure.</a:t>
            </a:r>
            <a:endParaRPr sz="1600">
              <a:latin typeface="Arial"/>
              <a:cs typeface="Arial"/>
            </a:endParaRPr>
          </a:p>
          <a:p>
            <a:pPr marL="12700" marR="735330">
              <a:lnSpc>
                <a:spcPct val="119800"/>
              </a:lnSpc>
            </a:pP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95% confidence interval (CI) </a:t>
            </a:r>
            <a:r>
              <a:rPr sz="1600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used to estimate the precision of the </a:t>
            </a:r>
            <a:r>
              <a:rPr sz="1600" spc="-15" dirty="0">
                <a:solidFill>
                  <a:srgbClr val="035F79"/>
                </a:solidFill>
                <a:latin typeface="Arial"/>
                <a:cs typeface="Arial"/>
              </a:rPr>
              <a:t>OR. 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Maximum Likelihood Estimation decides the slopes/individual</a:t>
            </a:r>
            <a:r>
              <a:rPr sz="1600" spc="-3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coefficients.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Logit and </a:t>
            </a:r>
            <a:r>
              <a:rPr sz="1600" spc="-10" dirty="0">
                <a:solidFill>
                  <a:srgbClr val="035F79"/>
                </a:solidFill>
                <a:latin typeface="Arial"/>
                <a:cs typeface="Arial"/>
              </a:rPr>
              <a:t>Probit forms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the Bell</a:t>
            </a:r>
            <a:r>
              <a:rPr sz="1600" spc="5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35F79"/>
                </a:solidFill>
                <a:latin typeface="Arial"/>
                <a:cs typeface="Arial"/>
              </a:rPr>
              <a:t>curve.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7539" y="261620"/>
            <a:ext cx="2973069" cy="184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8</a:t>
            </a:fld>
            <a:endParaRPr spc="10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75359"/>
            <a:ext cx="7640955" cy="519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63195" indent="-287020">
              <a:lnSpc>
                <a:spcPct val="100000"/>
              </a:lnSpc>
              <a:spcBef>
                <a:spcPts val="100"/>
              </a:spcBef>
              <a:buClr>
                <a:srgbClr val="09CFD8"/>
              </a:buClr>
              <a:buSzPct val="92857"/>
              <a:buFont typeface="Arial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Log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Likelihood </a:t>
            </a:r>
            <a:r>
              <a:rPr sz="1400" b="1" dirty="0">
                <a:solidFill>
                  <a:srgbClr val="035F79"/>
                </a:solidFill>
                <a:latin typeface="Arial"/>
                <a:cs typeface="Arial"/>
              </a:rPr>
              <a:t>Ratio </a:t>
            </a:r>
            <a:r>
              <a:rPr sz="1400" b="1" spc="-55" dirty="0">
                <a:solidFill>
                  <a:srgbClr val="035F79"/>
                </a:solidFill>
                <a:latin typeface="Arial"/>
                <a:cs typeface="Arial"/>
              </a:rPr>
              <a:t>Test </a:t>
            </a:r>
            <a:r>
              <a:rPr sz="1400" b="1" dirty="0">
                <a:solidFill>
                  <a:srgbClr val="035F79"/>
                </a:solidFill>
                <a:latin typeface="Arial"/>
                <a:cs typeface="Arial"/>
              </a:rPr>
              <a:t>: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statistical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test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used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for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comparing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goodness of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fit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two 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models, one of which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(the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null </a:t>
            </a:r>
            <a:r>
              <a:rPr sz="1400" spc="-10" dirty="0">
                <a:solidFill>
                  <a:srgbClr val="035F79"/>
                </a:solidFill>
                <a:latin typeface="Arial"/>
                <a:cs typeface="Arial"/>
              </a:rPr>
              <a:t>model)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 special case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of the other (the alternative</a:t>
            </a:r>
            <a:r>
              <a:rPr sz="1400" spc="28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model).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9CFD8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299085" marR="18415" indent="-287020">
              <a:lnSpc>
                <a:spcPct val="100000"/>
              </a:lnSpc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Pseudo </a:t>
            </a:r>
            <a:r>
              <a:rPr sz="1400" b="1" dirty="0">
                <a:solidFill>
                  <a:srgbClr val="035F79"/>
                </a:solidFill>
                <a:latin typeface="Arial"/>
                <a:cs typeface="Arial"/>
              </a:rPr>
              <a:t>R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Square: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Indicates the Model robustness, R2 reduces the uncertainty produced by  the intercept</a:t>
            </a:r>
            <a:r>
              <a:rPr sz="1400" spc="3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model.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CFD8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Individual Coefficients: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Indicates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statistical importance of the predictor</a:t>
            </a:r>
            <a:r>
              <a:rPr sz="1400" spc="14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CFD8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Odds </a:t>
            </a:r>
            <a:r>
              <a:rPr sz="1400" b="1" dirty="0">
                <a:solidFill>
                  <a:srgbClr val="035F79"/>
                </a:solidFill>
                <a:latin typeface="Arial"/>
                <a:cs typeface="Arial"/>
              </a:rPr>
              <a:t>–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EXP: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Practical Importance of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predictor</a:t>
            </a:r>
            <a:r>
              <a:rPr sz="1400" spc="9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CFD8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Predictor variable </a:t>
            </a: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Importance: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Methods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to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know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Predictor variables</a:t>
            </a:r>
            <a:r>
              <a:rPr sz="1400" spc="175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35F79"/>
                </a:solidFill>
                <a:latin typeface="Arial"/>
                <a:cs typeface="Arial"/>
              </a:rPr>
              <a:t>importance.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9CFD8"/>
              </a:buClr>
              <a:buFont typeface="Arial"/>
              <a:buAutoNum type="arabicPeriod"/>
            </a:pPr>
            <a:endParaRPr sz="2100">
              <a:latin typeface="Arial"/>
              <a:cs typeface="Arial"/>
            </a:endParaRPr>
          </a:p>
          <a:p>
            <a:pPr marL="299085" marR="248920" indent="-287020" algn="just">
              <a:lnSpc>
                <a:spcPct val="99700"/>
              </a:lnSpc>
              <a:buClr>
                <a:srgbClr val="09CFD8"/>
              </a:buClr>
              <a:buSzPct val="92857"/>
              <a:buAutoNum type="arabicPeriod"/>
              <a:tabLst>
                <a:tab pos="299720" algn="l"/>
              </a:tabLst>
            </a:pP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Confusion/Classification </a:t>
            </a:r>
            <a:r>
              <a:rPr sz="1400" b="1" spc="-20" dirty="0">
                <a:solidFill>
                  <a:srgbClr val="035F79"/>
                </a:solidFill>
                <a:latin typeface="Arial"/>
                <a:cs typeface="Arial"/>
              </a:rPr>
              <a:t>Matrix/Table: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confusion matrix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is a table that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is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often used to 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describe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performance of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classification </a:t>
            </a:r>
            <a:r>
              <a:rPr sz="1400" spc="-10" dirty="0">
                <a:solidFill>
                  <a:srgbClr val="035F79"/>
                </a:solidFill>
                <a:latin typeface="Arial"/>
                <a:cs typeface="Arial"/>
              </a:rPr>
              <a:t>model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(or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"classifier")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on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 set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of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test data for 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which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the true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values are</a:t>
            </a:r>
            <a:r>
              <a:rPr sz="1400" spc="4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35F79"/>
                </a:solidFill>
                <a:latin typeface="Arial"/>
                <a:cs typeface="Arial"/>
              </a:rPr>
              <a:t>known.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9CFD8"/>
              </a:buClr>
              <a:buFont typeface="Arial"/>
              <a:buAutoNum type="arabicPeriod"/>
            </a:pPr>
            <a:endParaRPr sz="205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ROC</a:t>
            </a:r>
            <a:r>
              <a:rPr sz="1400" b="1" spc="1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Plot:</a:t>
            </a:r>
            <a:r>
              <a:rPr sz="1400" b="1" spc="2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35F79"/>
                </a:solidFill>
                <a:latin typeface="Arial"/>
                <a:cs typeface="Arial"/>
              </a:rPr>
              <a:t>A</a:t>
            </a:r>
            <a:r>
              <a:rPr sz="1400" spc="-5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spc="85" dirty="0">
                <a:latin typeface="Tahoma"/>
                <a:cs typeface="Tahoma"/>
              </a:rPr>
              <a:t>receiver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operating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characteristic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b="1" spc="120" dirty="0">
                <a:latin typeface="Gill Sans MT"/>
                <a:cs typeface="Gill Sans MT"/>
              </a:rPr>
              <a:t>curve</a:t>
            </a:r>
            <a:r>
              <a:rPr sz="1400" spc="120" dirty="0">
                <a:latin typeface="Tahoma"/>
                <a:cs typeface="Tahoma"/>
              </a:rPr>
              <a:t>,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i.e.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b="1" spc="5" dirty="0">
                <a:latin typeface="Gill Sans MT"/>
                <a:cs typeface="Gill Sans MT"/>
              </a:rPr>
              <a:t>ROC</a:t>
            </a:r>
            <a:r>
              <a:rPr sz="1400" b="1" spc="114" dirty="0">
                <a:latin typeface="Gill Sans MT"/>
                <a:cs typeface="Gill Sans MT"/>
              </a:rPr>
              <a:t> </a:t>
            </a:r>
            <a:r>
              <a:rPr sz="1400" b="1" spc="120" dirty="0">
                <a:latin typeface="Gill Sans MT"/>
                <a:cs typeface="Gill Sans MT"/>
              </a:rPr>
              <a:t>curve</a:t>
            </a:r>
            <a:r>
              <a:rPr sz="1400" spc="120" dirty="0">
                <a:latin typeface="Tahoma"/>
                <a:cs typeface="Tahoma"/>
              </a:rPr>
              <a:t>,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is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12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graphical  </a:t>
            </a:r>
            <a:r>
              <a:rPr sz="1400" b="1" spc="125" dirty="0">
                <a:latin typeface="Gill Sans MT"/>
                <a:cs typeface="Gill Sans MT"/>
              </a:rPr>
              <a:t>plot </a:t>
            </a:r>
            <a:r>
              <a:rPr sz="1400" spc="90" dirty="0">
                <a:latin typeface="Tahoma"/>
                <a:cs typeface="Tahoma"/>
              </a:rPr>
              <a:t>that </a:t>
            </a:r>
            <a:r>
              <a:rPr sz="1400" spc="80" dirty="0">
                <a:latin typeface="Tahoma"/>
                <a:cs typeface="Tahoma"/>
              </a:rPr>
              <a:t>illustrates </a:t>
            </a:r>
            <a:r>
              <a:rPr sz="1400" spc="95" dirty="0">
                <a:latin typeface="Tahoma"/>
                <a:cs typeface="Tahoma"/>
              </a:rPr>
              <a:t>the diagnostic ability </a:t>
            </a:r>
            <a:r>
              <a:rPr sz="1400" spc="75" dirty="0">
                <a:latin typeface="Tahoma"/>
                <a:cs typeface="Tahoma"/>
              </a:rPr>
              <a:t>of </a:t>
            </a:r>
            <a:r>
              <a:rPr sz="1400" spc="120" dirty="0">
                <a:latin typeface="Tahoma"/>
                <a:cs typeface="Tahoma"/>
              </a:rPr>
              <a:t>a </a:t>
            </a:r>
            <a:r>
              <a:rPr sz="1400" spc="100" dirty="0">
                <a:latin typeface="Tahoma"/>
                <a:cs typeface="Tahoma"/>
              </a:rPr>
              <a:t>binary </a:t>
            </a:r>
            <a:r>
              <a:rPr sz="1400" spc="90" dirty="0">
                <a:latin typeface="Tahoma"/>
                <a:cs typeface="Tahoma"/>
              </a:rPr>
              <a:t>classifier </a:t>
            </a:r>
            <a:r>
              <a:rPr sz="1400" spc="110" dirty="0">
                <a:latin typeface="Tahoma"/>
                <a:cs typeface="Tahoma"/>
              </a:rPr>
              <a:t>system as </a:t>
            </a:r>
            <a:r>
              <a:rPr sz="1400" spc="80" dirty="0">
                <a:latin typeface="Tahoma"/>
                <a:cs typeface="Tahoma"/>
              </a:rPr>
              <a:t>its  </a:t>
            </a:r>
            <a:r>
              <a:rPr sz="1400" spc="95" dirty="0">
                <a:latin typeface="Tahoma"/>
                <a:cs typeface="Tahoma"/>
              </a:rPr>
              <a:t>discrimination </a:t>
            </a:r>
            <a:r>
              <a:rPr sz="1400" spc="90" dirty="0">
                <a:latin typeface="Tahoma"/>
                <a:cs typeface="Tahoma"/>
              </a:rPr>
              <a:t>threshold is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90" dirty="0">
                <a:latin typeface="Tahoma"/>
                <a:cs typeface="Tahoma"/>
              </a:rPr>
              <a:t>varied.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CFD8"/>
              </a:buClr>
              <a:buFont typeface="Arial"/>
              <a:buAutoNum type="arabicPeriod"/>
            </a:pPr>
            <a:endParaRPr sz="2050">
              <a:latin typeface="Tahoma"/>
              <a:cs typeface="Tahoma"/>
            </a:endParaRPr>
          </a:p>
          <a:p>
            <a:pPr marL="299720" indent="-287020">
              <a:lnSpc>
                <a:spcPct val="100000"/>
              </a:lnSpc>
              <a:spcBef>
                <a:spcPts val="5"/>
              </a:spcBef>
              <a:buClr>
                <a:srgbClr val="09CFD8"/>
              </a:buClr>
              <a:buSzPct val="92857"/>
              <a:buAutoNum type="arabicPeriod"/>
              <a:tabLst>
                <a:tab pos="299085" algn="l"/>
                <a:tab pos="299720" algn="l"/>
              </a:tabLst>
            </a:pP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Adjusting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the </a:t>
            </a:r>
            <a:r>
              <a:rPr sz="1400" b="1" spc="-10" dirty="0">
                <a:solidFill>
                  <a:srgbClr val="035F79"/>
                </a:solidFill>
                <a:latin typeface="Arial"/>
                <a:cs typeface="Arial"/>
              </a:rPr>
              <a:t>Cutoff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threshold</a:t>
            </a:r>
            <a:r>
              <a:rPr sz="1400" b="1" spc="30" dirty="0">
                <a:solidFill>
                  <a:srgbClr val="035F7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35F79"/>
                </a:solidFill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9239" y="137160"/>
            <a:ext cx="3431540" cy="58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2640" y="137160"/>
            <a:ext cx="1682750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1639" y="471169"/>
            <a:ext cx="4451350" cy="66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06879" y="196850"/>
            <a:ext cx="3680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u="heavy" spc="23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Steps </a:t>
            </a:r>
            <a:r>
              <a:rPr sz="2000" b="1" u="heavy" spc="210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involved </a:t>
            </a:r>
            <a:r>
              <a:rPr sz="2000" b="1" u="heavy" spc="19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in</a:t>
            </a:r>
            <a:r>
              <a:rPr sz="2000" b="1" u="heavy" spc="-7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 </a:t>
            </a:r>
            <a:r>
              <a:rPr sz="2000" b="1" u="heavy" spc="185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Logistic </a:t>
            </a:r>
            <a:r>
              <a:rPr sz="2000" b="1" spc="185" dirty="0">
                <a:latin typeface="Gill Sans MT"/>
                <a:cs typeface="Gill Sans MT"/>
              </a:rPr>
              <a:t> </a:t>
            </a:r>
            <a:r>
              <a:rPr sz="2000" b="1" u="heavy" spc="229" dirty="0">
                <a:uFill>
                  <a:solidFill>
                    <a:srgbClr val="035F79"/>
                  </a:solidFill>
                </a:uFill>
                <a:latin typeface="Gill Sans MT"/>
                <a:cs typeface="Gill Sans MT"/>
              </a:rPr>
              <a:t>Regression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105" dirty="0"/>
              <a:t>9</a:t>
            </a:fld>
            <a:endParaRPr spc="10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Words>1852</Words>
  <Application>Microsoft Office PowerPoint</Application>
  <PresentationFormat>On-screen Show (4:3)</PresentationFormat>
  <Paragraphs>249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Gill Sans MT</vt:lpstr>
      <vt:lpstr>Tahoma</vt:lpstr>
      <vt:lpstr>Calibri</vt:lpstr>
      <vt:lpstr>Times New Roman</vt:lpstr>
      <vt:lpstr>Arial</vt:lpstr>
      <vt:lpstr>Office Theme</vt:lpstr>
      <vt:lpstr>LOGISTIC REGRESSION</vt:lpstr>
      <vt:lpstr>Algorithms to solve Business  Problems</vt:lpstr>
      <vt:lpstr>What is  Regression?</vt:lpstr>
      <vt:lpstr>Type of  Regression</vt:lpstr>
      <vt:lpstr>Logit Use</vt:lpstr>
      <vt:lpstr>Why Logistic</vt:lpstr>
      <vt:lpstr>Some  concepts</vt:lpstr>
      <vt:lpstr>PowerPoint Presentation</vt:lpstr>
      <vt:lpstr>Steps involved in Logistic  Regression</vt:lpstr>
      <vt:lpstr>Case Study : Diabetes Dataset</vt:lpstr>
      <vt:lpstr>Log Likelihood Ratio Test</vt:lpstr>
      <vt:lpstr>Pseudo R Square</vt:lpstr>
      <vt:lpstr>Individual Coefficients</vt:lpstr>
      <vt:lpstr>ODDS – EXP</vt:lpstr>
      <vt:lpstr>Predictor variable Importance</vt:lpstr>
      <vt:lpstr>Classification Table</vt:lpstr>
      <vt:lpstr>ROC Plot</vt:lpstr>
      <vt:lpstr>Adjusting the Cutoff/Threshold values</vt:lpstr>
      <vt:lpstr>Rcodes</vt:lpstr>
      <vt:lpstr>#************************************c***o*Sdteep 1sLog Likelihood Ratio Test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pavankthatha</dc:creator>
  <cp:lastModifiedBy>Aritra Sinha</cp:lastModifiedBy>
  <cp:revision>1</cp:revision>
  <dcterms:created xsi:type="dcterms:W3CDTF">2020-04-23T22:42:53Z</dcterms:created>
  <dcterms:modified xsi:type="dcterms:W3CDTF">2020-10-01T01:44:53Z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2017-12-29T00:00:00Z</vt:filetime>
  </property>
  <property fmtid="{D5CDD505-2E9C-101B-9397-08002B2CF9AE}" pid="3" name="Creator">
    <vt:lpwstr>Impress</vt:lpwstr>
  </property>
  <property fmtid="{D5CDD505-2E9C-101B-9397-08002B2CF9AE}" pid="4" name="LastSaved">
    <vt:filetime>2017-12-29T00:00:00Z</vt:filetime>
  </property>
</Properties>
</file>